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56" r:id="rId2"/>
    <p:sldId id="600" r:id="rId3"/>
    <p:sldId id="601" r:id="rId4"/>
    <p:sldId id="602" r:id="rId5"/>
    <p:sldId id="603" r:id="rId6"/>
    <p:sldId id="604" r:id="rId7"/>
    <p:sldId id="606" r:id="rId8"/>
    <p:sldId id="607" r:id="rId9"/>
    <p:sldId id="608" r:id="rId10"/>
    <p:sldId id="609" r:id="rId11"/>
    <p:sldId id="605" r:id="rId12"/>
    <p:sldId id="583" r:id="rId13"/>
    <p:sldId id="584" r:id="rId14"/>
    <p:sldId id="585" r:id="rId15"/>
    <p:sldId id="586" r:id="rId16"/>
    <p:sldId id="587" r:id="rId17"/>
    <p:sldId id="588" r:id="rId18"/>
    <p:sldId id="589" r:id="rId19"/>
    <p:sldId id="590" r:id="rId20"/>
    <p:sldId id="591" r:id="rId21"/>
    <p:sldId id="610" r:id="rId22"/>
    <p:sldId id="611" r:id="rId23"/>
    <p:sldId id="612" r:id="rId24"/>
    <p:sldId id="613" r:id="rId25"/>
    <p:sldId id="614" r:id="rId26"/>
    <p:sldId id="615" r:id="rId27"/>
    <p:sldId id="616" r:id="rId28"/>
    <p:sldId id="617" r:id="rId29"/>
    <p:sldId id="618" r:id="rId30"/>
    <p:sldId id="619" r:id="rId31"/>
    <p:sldId id="620" r:id="rId32"/>
    <p:sldId id="623" r:id="rId33"/>
    <p:sldId id="621" r:id="rId34"/>
    <p:sldId id="622" r:id="rId35"/>
    <p:sldId id="624" r:id="rId36"/>
    <p:sldId id="29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64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5114-9921-4EE1-98A0-62AFD2D88B31}" type="datetimeFigureOut">
              <a:rPr lang="id-ID" smtClean="0"/>
              <a:t>01/11/2020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2F513-7F1C-416C-8C1F-02EFBECE34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790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70" y="2404534"/>
            <a:ext cx="8594734" cy="1646302"/>
          </a:xfrm>
        </p:spPr>
        <p:txBody>
          <a:bodyPr/>
          <a:lstStyle/>
          <a:p>
            <a:r>
              <a:rPr lang="id-ID" dirty="0"/>
              <a:t>Riset Operasional</a:t>
            </a:r>
            <a:br>
              <a:rPr lang="id-ID" dirty="0"/>
            </a:br>
            <a:r>
              <a:rPr lang="id-ID" sz="3600" dirty="0">
                <a:solidFill>
                  <a:srgbClr val="FF0000"/>
                </a:solidFill>
              </a:rPr>
              <a:t>Pertemuan 9: </a:t>
            </a:r>
            <a:br>
              <a:rPr lang="id-ID" sz="3600" dirty="0">
                <a:solidFill>
                  <a:srgbClr val="FF0000"/>
                </a:solidFill>
              </a:rPr>
            </a:br>
            <a:r>
              <a:rPr lang="id-ID" sz="3600" dirty="0">
                <a:solidFill>
                  <a:srgbClr val="FF0000"/>
                </a:solidFill>
              </a:rPr>
              <a:t>“Transshipment”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474756"/>
          </a:xfrm>
        </p:spPr>
        <p:txBody>
          <a:bodyPr>
            <a:normAutofit/>
          </a:bodyPr>
          <a:lstStyle/>
          <a:p>
            <a:r>
              <a:rPr lang="id-ID" dirty="0"/>
              <a:t>Dosen : MOH. ALI ALBAR, ST., M.Eng</a:t>
            </a:r>
          </a:p>
          <a:p>
            <a:r>
              <a:rPr lang="id-ID" dirty="0"/>
              <a:t>Program Studi Teknik Informatika</a:t>
            </a:r>
          </a:p>
          <a:p>
            <a:r>
              <a:rPr lang="id-ID" dirty="0"/>
              <a:t>Fakultas Teknik UNRAM</a:t>
            </a:r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995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47772" y="660956"/>
            <a:ext cx="8191428" cy="4986726"/>
            <a:chOff x="3989029" y="2976371"/>
            <a:chExt cx="4208571" cy="25620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4399" y="2976371"/>
              <a:ext cx="4203201" cy="9052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029" y="3932139"/>
              <a:ext cx="4184913" cy="1606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779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6.2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56857"/>
            <a:ext cx="8250702" cy="5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71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314325" y="950685"/>
            <a:ext cx="87534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6.2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Transshipment (1)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22285"/>
            <a:ext cx="467518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638800" y="2246085"/>
            <a:ext cx="3314700" cy="83026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Sumber murni : Semua panah keluar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33400" y="5294085"/>
            <a:ext cx="5881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Persediaan barang  = 10 (jkt) +10 (Mlg)=20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Permintaan barang = 10 (Smg) + 10 (Jog) =20</a:t>
            </a:r>
          </a:p>
        </p:txBody>
      </p:sp>
      <p:sp>
        <p:nvSpPr>
          <p:cNvPr id="20" name="Striped Right Arrow 19"/>
          <p:cNvSpPr/>
          <p:nvPr/>
        </p:nvSpPr>
        <p:spPr bwMode="auto">
          <a:xfrm>
            <a:off x="6400800" y="5217885"/>
            <a:ext cx="533400" cy="914400"/>
          </a:xfrm>
          <a:prstGeom prst="stripedRightArrow">
            <a:avLst/>
          </a:prstGeom>
          <a:solidFill>
            <a:srgbClr val="92D05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086600" y="5302023"/>
            <a:ext cx="1371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Soal seimbang</a:t>
            </a:r>
          </a:p>
        </p:txBody>
      </p:sp>
      <p:sp>
        <p:nvSpPr>
          <p:cNvPr id="22" name="Flowchart: Alternate Process 21"/>
          <p:cNvSpPr>
            <a:spLocks noChangeArrowheads="1"/>
          </p:cNvSpPr>
          <p:nvPr/>
        </p:nvSpPr>
        <p:spPr bwMode="auto">
          <a:xfrm>
            <a:off x="3829050" y="2303235"/>
            <a:ext cx="1162050" cy="596900"/>
          </a:xfrm>
          <a:prstGeom prst="flowChartAlternateProcess">
            <a:avLst/>
          </a:prstGeom>
          <a:solidFill>
            <a:srgbClr val="FF9F9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Semarang</a:t>
            </a:r>
          </a:p>
        </p:txBody>
      </p:sp>
      <p:sp>
        <p:nvSpPr>
          <p:cNvPr id="23" name="Flowchart: Alternate Process 22"/>
          <p:cNvSpPr/>
          <p:nvPr/>
        </p:nvSpPr>
        <p:spPr bwMode="auto">
          <a:xfrm>
            <a:off x="1073150" y="4271735"/>
            <a:ext cx="1162050" cy="596900"/>
          </a:xfrm>
          <a:prstGeom prst="flowChartAlternateProcess">
            <a:avLst/>
          </a:prstGeom>
          <a:solidFill>
            <a:srgbClr val="FFCC00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Jogjakarta</a:t>
            </a:r>
          </a:p>
        </p:txBody>
      </p:sp>
      <p:sp>
        <p:nvSpPr>
          <p:cNvPr id="24" name="Flowchart: Alternate Process 23"/>
          <p:cNvSpPr>
            <a:spLocks noChangeArrowheads="1"/>
          </p:cNvSpPr>
          <p:nvPr/>
        </p:nvSpPr>
        <p:spPr bwMode="auto">
          <a:xfrm>
            <a:off x="1079500" y="2303235"/>
            <a:ext cx="1162050" cy="596900"/>
          </a:xfrm>
          <a:prstGeom prst="flowChartAlternateProcess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Jakarta</a:t>
            </a:r>
          </a:p>
        </p:txBody>
      </p:sp>
      <p:sp>
        <p:nvSpPr>
          <p:cNvPr id="25" name="Flowchart: Alternate Process 24"/>
          <p:cNvSpPr/>
          <p:nvPr/>
        </p:nvSpPr>
        <p:spPr bwMode="auto">
          <a:xfrm>
            <a:off x="3829050" y="4246335"/>
            <a:ext cx="1162050" cy="596900"/>
          </a:xfrm>
          <a:prstGeom prst="flowChartAlternateProcess">
            <a:avLst/>
          </a:prstGeom>
          <a:solidFill>
            <a:srgbClr val="FFCC00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4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Malang</a:t>
            </a:r>
          </a:p>
        </p:txBody>
      </p:sp>
      <p:sp>
        <p:nvSpPr>
          <p:cNvPr id="26" name="Flowchart: Alternate Process 25"/>
          <p:cNvSpPr/>
          <p:nvPr/>
        </p:nvSpPr>
        <p:spPr bwMode="auto">
          <a:xfrm>
            <a:off x="2495550" y="3306535"/>
            <a:ext cx="1054100" cy="558800"/>
          </a:xfrm>
          <a:prstGeom prst="flowChartAlternateProcess">
            <a:avLst/>
          </a:prstGeom>
          <a:solidFill>
            <a:srgbClr val="FFCC00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3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Surabaya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664200" y="3163660"/>
            <a:ext cx="3276600" cy="830263"/>
          </a:xfrm>
          <a:prstGeom prst="rect">
            <a:avLst/>
          </a:prstGeom>
          <a:solidFill>
            <a:srgbClr val="F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Tujuan murni : Semua panah masuk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64200" y="4046310"/>
            <a:ext cx="3276600" cy="831850"/>
          </a:xfrm>
          <a:prstGeom prst="rect">
            <a:avLst/>
          </a:prstGeom>
          <a:solidFill>
            <a:srgbClr val="FFCC00">
              <a:lumMod val="60000"/>
              <a:lumOff val="40000"/>
            </a:srgbClr>
          </a:solidFill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Perantara : ada panah masuk dan keluar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77334" y="275774"/>
            <a:ext cx="8596668" cy="666974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</p:spTree>
    <p:extLst>
      <p:ext uri="{BB962C8B-B14F-4D97-AF65-F5344CB8AC3E}">
        <p14:creationId xmlns:p14="http://schemas.microsoft.com/office/powerpoint/2010/main" val="25838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423863" y="573312"/>
            <a:ext cx="86439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6.2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Transshipment (2)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975" y="4665887"/>
            <a:ext cx="8383588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Tabel Transportasi 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6600">
                    <a:lumMod val="75000"/>
                  </a:srgbClr>
                </a:solidFill>
                <a:latin typeface="Times New Roman" panose="02020603050405020304" pitchFamily="18" charset="0"/>
              </a:rPr>
              <a:t>Sumber : gabungan sumber murni dan perantara 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6600">
                    <a:lumMod val="75000"/>
                  </a:srgbClr>
                </a:solidFill>
                <a:latin typeface="Times New Roman" panose="02020603050405020304" pitchFamily="18" charset="0"/>
              </a:rPr>
              <a:t>	S1 (Jakarta), S2 (Jogja), S3 (Surabaya), S4 (Malang)</a:t>
            </a:r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685800" y="1925862"/>
            <a:ext cx="4675188" cy="2565400"/>
            <a:chOff x="685800" y="1809750"/>
            <a:chExt cx="4675188" cy="25654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828800"/>
              <a:ext cx="4675188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Flowchart: Alternate Process 21"/>
            <p:cNvSpPr>
              <a:spLocks noChangeArrowheads="1"/>
            </p:cNvSpPr>
            <p:nvPr/>
          </p:nvSpPr>
          <p:spPr bwMode="auto">
            <a:xfrm>
              <a:off x="3829050" y="1809750"/>
              <a:ext cx="1162050" cy="596900"/>
            </a:xfrm>
            <a:prstGeom prst="flowChartAlternateProcess">
              <a:avLst/>
            </a:prstGeom>
            <a:solidFill>
              <a:srgbClr val="FF9F9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Semarang</a:t>
              </a:r>
            </a:p>
          </p:txBody>
        </p:sp>
        <p:sp>
          <p:nvSpPr>
            <p:cNvPr id="7" name="Flowchart: Alternate Process 6"/>
            <p:cNvSpPr/>
            <p:nvPr/>
          </p:nvSpPr>
          <p:spPr bwMode="auto">
            <a:xfrm>
              <a:off x="1073150" y="3778250"/>
              <a:ext cx="1162050" cy="596900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2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Jogjakarta</a:t>
              </a:r>
            </a:p>
          </p:txBody>
        </p:sp>
        <p:sp>
          <p:nvSpPr>
            <p:cNvPr id="8" name="Flowchart: Alternate Process 23"/>
            <p:cNvSpPr>
              <a:spLocks noChangeArrowheads="1"/>
            </p:cNvSpPr>
            <p:nvPr/>
          </p:nvSpPr>
          <p:spPr bwMode="auto">
            <a:xfrm>
              <a:off x="1079500" y="1809750"/>
              <a:ext cx="1162050" cy="596900"/>
            </a:xfrm>
            <a:prstGeom prst="flowChartAlternateProcess">
              <a:avLst/>
            </a:prstGeom>
            <a:solidFill>
              <a:srgbClr val="92D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Jakarta</a:t>
              </a:r>
            </a:p>
          </p:txBody>
        </p:sp>
        <p:sp>
          <p:nvSpPr>
            <p:cNvPr id="9" name="Flowchart: Alternate Process 8"/>
            <p:cNvSpPr/>
            <p:nvPr/>
          </p:nvSpPr>
          <p:spPr bwMode="auto">
            <a:xfrm>
              <a:off x="3829050" y="3752850"/>
              <a:ext cx="1162050" cy="596900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4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Malang</a:t>
              </a:r>
            </a:p>
          </p:txBody>
        </p:sp>
        <p:sp>
          <p:nvSpPr>
            <p:cNvPr id="10" name="Flowchart: Alternate Process 9"/>
            <p:cNvSpPr/>
            <p:nvPr/>
          </p:nvSpPr>
          <p:spPr bwMode="auto">
            <a:xfrm>
              <a:off x="2495550" y="2813050"/>
              <a:ext cx="1054100" cy="558800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3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Surabaya</a:t>
              </a:r>
            </a:p>
          </p:txBody>
        </p:sp>
      </p:grpSp>
      <p:sp>
        <p:nvSpPr>
          <p:cNvPr id="12" name="Freeform 11"/>
          <p:cNvSpPr/>
          <p:nvPr/>
        </p:nvSpPr>
        <p:spPr bwMode="auto">
          <a:xfrm>
            <a:off x="614363" y="1781400"/>
            <a:ext cx="4762500" cy="2892425"/>
          </a:xfrm>
          <a:custGeom>
            <a:avLst/>
            <a:gdLst>
              <a:gd name="connsiteX0" fmla="*/ 0 w 4763069"/>
              <a:gd name="connsiteY0" fmla="*/ 0 h 2893325"/>
              <a:gd name="connsiteX1" fmla="*/ 1774209 w 4763069"/>
              <a:gd name="connsiteY1" fmla="*/ 27295 h 2893325"/>
              <a:gd name="connsiteX2" fmla="*/ 4735773 w 4763069"/>
              <a:gd name="connsiteY2" fmla="*/ 2074460 h 2893325"/>
              <a:gd name="connsiteX3" fmla="*/ 4763069 w 4763069"/>
              <a:gd name="connsiteY3" fmla="*/ 2893325 h 2893325"/>
              <a:gd name="connsiteX4" fmla="*/ 27296 w 4763069"/>
              <a:gd name="connsiteY4" fmla="*/ 2893325 h 2893325"/>
              <a:gd name="connsiteX5" fmla="*/ 0 w 4763069"/>
              <a:gd name="connsiteY5" fmla="*/ 0 h 289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63069" h="2893325">
                <a:moveTo>
                  <a:pt x="0" y="0"/>
                </a:moveTo>
                <a:lnTo>
                  <a:pt x="1774209" y="27295"/>
                </a:lnTo>
                <a:lnTo>
                  <a:pt x="4735773" y="2074460"/>
                </a:lnTo>
                <a:lnTo>
                  <a:pt x="4763069" y="2893325"/>
                </a:lnTo>
                <a:lnTo>
                  <a:pt x="27296" y="2893325"/>
                </a:lnTo>
                <a:cubicBezTo>
                  <a:pt x="22747" y="1928883"/>
                  <a:pt x="18197" y="964442"/>
                  <a:pt x="0" y="0"/>
                </a:cubicBezTo>
                <a:close/>
              </a:path>
            </a:pathLst>
          </a:custGeom>
          <a:solidFill>
            <a:srgbClr val="006600">
              <a:lumMod val="75000"/>
              <a:alpha val="39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 flipH="1">
            <a:off x="630238" y="1824262"/>
            <a:ext cx="4762500" cy="2894013"/>
          </a:xfrm>
          <a:custGeom>
            <a:avLst/>
            <a:gdLst>
              <a:gd name="T0" fmla="*/ 0 w 4763069"/>
              <a:gd name="T1" fmla="*/ 0 h 2893325"/>
              <a:gd name="T2" fmla="*/ 1773997 w 4763069"/>
              <a:gd name="T3" fmla="*/ 27301 h 2893325"/>
              <a:gd name="T4" fmla="*/ 4735207 w 4763069"/>
              <a:gd name="T5" fmla="*/ 2074955 h 2893325"/>
              <a:gd name="T6" fmla="*/ 4762500 w 4763069"/>
              <a:gd name="T7" fmla="*/ 2894013 h 2893325"/>
              <a:gd name="T8" fmla="*/ 27293 w 4763069"/>
              <a:gd name="T9" fmla="*/ 2894013 h 2893325"/>
              <a:gd name="T10" fmla="*/ 0 w 4763069"/>
              <a:gd name="T11" fmla="*/ 0 h 28933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63069"/>
              <a:gd name="T19" fmla="*/ 0 h 2893325"/>
              <a:gd name="T20" fmla="*/ 4763069 w 4763069"/>
              <a:gd name="T21" fmla="*/ 2893325 h 28933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63069" h="2893325">
                <a:moveTo>
                  <a:pt x="0" y="0"/>
                </a:moveTo>
                <a:lnTo>
                  <a:pt x="1774209" y="27295"/>
                </a:lnTo>
                <a:lnTo>
                  <a:pt x="4735773" y="2074460"/>
                </a:lnTo>
                <a:lnTo>
                  <a:pt x="4763069" y="2893325"/>
                </a:lnTo>
                <a:lnTo>
                  <a:pt x="27296" y="2893325"/>
                </a:lnTo>
                <a:cubicBezTo>
                  <a:pt x="22747" y="1928883"/>
                  <a:pt x="18197" y="964442"/>
                  <a:pt x="0" y="0"/>
                </a:cubicBezTo>
                <a:close/>
              </a:path>
            </a:pathLst>
          </a:custGeom>
          <a:solidFill>
            <a:srgbClr val="660033">
              <a:alpha val="38823"/>
            </a:srgb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9575" y="5813650"/>
            <a:ext cx="8277225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Tujuan : gabungan tujuan murni dan perantara 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	D2 (Jogja), D3 (Surabaya), D4 (Malang), D5 (Semarang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829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3001963" y="558798"/>
            <a:ext cx="60658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6.2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Transshipment (3)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137"/>
          <p:cNvGrpSpPr>
            <a:grpSpLocks/>
          </p:cNvGrpSpPr>
          <p:nvPr/>
        </p:nvGrpSpPr>
        <p:grpSpPr bwMode="auto">
          <a:xfrm>
            <a:off x="1425575" y="2967036"/>
            <a:ext cx="1236663" cy="571500"/>
            <a:chOff x="265814" y="2078528"/>
            <a:chExt cx="1258216" cy="762000"/>
          </a:xfrm>
        </p:grpSpPr>
        <p:sp>
          <p:nvSpPr>
            <p:cNvPr id="4" name="Rectangle 99"/>
            <p:cNvSpPr>
              <a:spLocks noChangeArrowheads="1"/>
            </p:cNvSpPr>
            <p:nvPr/>
          </p:nvSpPr>
          <p:spPr bwMode="auto">
            <a:xfrm>
              <a:off x="265814" y="2078528"/>
              <a:ext cx="1258216" cy="762000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" name="Text Box 110"/>
            <p:cNvSpPr txBox="1">
              <a:spLocks noChangeArrowheads="1"/>
            </p:cNvSpPr>
            <p:nvPr/>
          </p:nvSpPr>
          <p:spPr bwMode="auto">
            <a:xfrm>
              <a:off x="311096" y="2239981"/>
              <a:ext cx="1065638" cy="4000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S1 (Jkt)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6" name="Group 138"/>
          <p:cNvGrpSpPr>
            <a:grpSpLocks/>
          </p:cNvGrpSpPr>
          <p:nvPr/>
        </p:nvGrpSpPr>
        <p:grpSpPr bwMode="auto">
          <a:xfrm>
            <a:off x="1425575" y="3538536"/>
            <a:ext cx="1238250" cy="566737"/>
            <a:chOff x="265604" y="2840528"/>
            <a:chExt cx="1259885" cy="762000"/>
          </a:xfrm>
        </p:grpSpPr>
        <p:sp>
          <p:nvSpPr>
            <p:cNvPr id="7" name="Rectangle 113"/>
            <p:cNvSpPr>
              <a:spLocks noChangeArrowheads="1"/>
            </p:cNvSpPr>
            <p:nvPr/>
          </p:nvSpPr>
          <p:spPr bwMode="auto">
            <a:xfrm>
              <a:off x="265604" y="2840528"/>
              <a:ext cx="1259885" cy="762000"/>
            </a:xfrm>
            <a:prstGeom prst="rect">
              <a:avLst/>
            </a:prstGeom>
            <a:solidFill>
              <a:srgbClr val="FFCC00">
                <a:lumMod val="60000"/>
                <a:lumOff val="40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" name="Text Box 114"/>
            <p:cNvSpPr txBox="1">
              <a:spLocks noChangeArrowheads="1"/>
            </p:cNvSpPr>
            <p:nvPr/>
          </p:nvSpPr>
          <p:spPr bwMode="auto">
            <a:xfrm>
              <a:off x="301139" y="2992074"/>
              <a:ext cx="1151665" cy="401278"/>
            </a:xfrm>
            <a:prstGeom prst="rect">
              <a:avLst/>
            </a:prstGeom>
            <a:solidFill>
              <a:srgbClr val="FFCC00">
                <a:lumMod val="60000"/>
                <a:lumOff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S2 (Jog)</a:t>
              </a:r>
            </a:p>
          </p:txBody>
        </p:sp>
      </p:grpSp>
      <p:grpSp>
        <p:nvGrpSpPr>
          <p:cNvPr id="9" name="Group 139"/>
          <p:cNvGrpSpPr>
            <a:grpSpLocks/>
          </p:cNvGrpSpPr>
          <p:nvPr/>
        </p:nvGrpSpPr>
        <p:grpSpPr bwMode="auto">
          <a:xfrm>
            <a:off x="1425575" y="4111623"/>
            <a:ext cx="1238250" cy="569913"/>
            <a:chOff x="265604" y="3602528"/>
            <a:chExt cx="1259885" cy="762000"/>
          </a:xfrm>
        </p:grpSpPr>
        <p:sp>
          <p:nvSpPr>
            <p:cNvPr id="10" name="Rectangle 116"/>
            <p:cNvSpPr>
              <a:spLocks noChangeArrowheads="1"/>
            </p:cNvSpPr>
            <p:nvPr/>
          </p:nvSpPr>
          <p:spPr bwMode="auto">
            <a:xfrm>
              <a:off x="265604" y="3602528"/>
              <a:ext cx="1259885" cy="762000"/>
            </a:xfrm>
            <a:prstGeom prst="rect">
              <a:avLst/>
            </a:prstGeom>
            <a:solidFill>
              <a:srgbClr val="FFCC00">
                <a:lumMod val="60000"/>
                <a:lumOff val="40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17"/>
            <p:cNvSpPr txBox="1">
              <a:spLocks noChangeArrowheads="1"/>
            </p:cNvSpPr>
            <p:nvPr/>
          </p:nvSpPr>
          <p:spPr bwMode="auto">
            <a:xfrm>
              <a:off x="301139" y="3755352"/>
              <a:ext cx="1180739" cy="399041"/>
            </a:xfrm>
            <a:prstGeom prst="rect">
              <a:avLst/>
            </a:prstGeom>
            <a:solidFill>
              <a:srgbClr val="FFCC00">
                <a:lumMod val="60000"/>
                <a:lumOff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S3 (Sby)</a:t>
              </a:r>
            </a:p>
          </p:txBody>
        </p:sp>
      </p:grpSp>
      <p:grpSp>
        <p:nvGrpSpPr>
          <p:cNvPr id="12" name="Group 140"/>
          <p:cNvGrpSpPr>
            <a:grpSpLocks/>
          </p:cNvGrpSpPr>
          <p:nvPr/>
        </p:nvGrpSpPr>
        <p:grpSpPr bwMode="auto">
          <a:xfrm>
            <a:off x="1420813" y="4684711"/>
            <a:ext cx="1238250" cy="542925"/>
            <a:chOff x="250682" y="4364528"/>
            <a:chExt cx="1259885" cy="762000"/>
          </a:xfrm>
        </p:grpSpPr>
        <p:sp>
          <p:nvSpPr>
            <p:cNvPr id="13" name="Rectangle 119"/>
            <p:cNvSpPr>
              <a:spLocks noChangeArrowheads="1"/>
            </p:cNvSpPr>
            <p:nvPr/>
          </p:nvSpPr>
          <p:spPr bwMode="auto">
            <a:xfrm>
              <a:off x="250682" y="4364528"/>
              <a:ext cx="1259885" cy="762000"/>
            </a:xfrm>
            <a:prstGeom prst="rect">
              <a:avLst/>
            </a:prstGeom>
            <a:solidFill>
              <a:srgbClr val="FFCC00">
                <a:lumMod val="60000"/>
                <a:lumOff val="40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20"/>
            <p:cNvSpPr txBox="1">
              <a:spLocks noChangeArrowheads="1"/>
            </p:cNvSpPr>
            <p:nvPr/>
          </p:nvSpPr>
          <p:spPr bwMode="auto">
            <a:xfrm>
              <a:off x="300754" y="4516037"/>
              <a:ext cx="1153279" cy="401053"/>
            </a:xfrm>
            <a:prstGeom prst="rect">
              <a:avLst/>
            </a:prstGeom>
            <a:solidFill>
              <a:srgbClr val="FFCC00">
                <a:lumMod val="60000"/>
                <a:lumOff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S4 (Mlg)</a:t>
              </a:r>
            </a:p>
          </p:txBody>
        </p:sp>
      </p:grpSp>
      <p:grpSp>
        <p:nvGrpSpPr>
          <p:cNvPr id="15" name="Group 121"/>
          <p:cNvGrpSpPr>
            <a:grpSpLocks/>
          </p:cNvGrpSpPr>
          <p:nvPr/>
        </p:nvGrpSpPr>
        <p:grpSpPr bwMode="auto">
          <a:xfrm>
            <a:off x="7946534" y="2984452"/>
            <a:ext cx="914400" cy="561698"/>
            <a:chOff x="768" y="1680"/>
            <a:chExt cx="336" cy="480"/>
          </a:xfrm>
          <a:solidFill>
            <a:srgbClr val="92D050"/>
          </a:solidFill>
        </p:grpSpPr>
        <p:sp>
          <p:nvSpPr>
            <p:cNvPr id="16" name="Rectangle 122"/>
            <p:cNvSpPr>
              <a:spLocks noChangeArrowheads="1"/>
            </p:cNvSpPr>
            <p:nvPr/>
          </p:nvSpPr>
          <p:spPr bwMode="auto">
            <a:xfrm>
              <a:off x="768" y="1680"/>
              <a:ext cx="336" cy="480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123"/>
            <p:cNvSpPr txBox="1">
              <a:spLocks noChangeArrowheads="1"/>
            </p:cNvSpPr>
            <p:nvPr/>
          </p:nvSpPr>
          <p:spPr bwMode="auto">
            <a:xfrm>
              <a:off x="844" y="1776"/>
              <a:ext cx="194" cy="29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10</a:t>
              </a: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18" name="Group 124"/>
          <p:cNvGrpSpPr>
            <a:grpSpLocks/>
          </p:cNvGrpSpPr>
          <p:nvPr/>
        </p:nvGrpSpPr>
        <p:grpSpPr bwMode="auto">
          <a:xfrm>
            <a:off x="7946534" y="3551734"/>
            <a:ext cx="914400" cy="561698"/>
            <a:chOff x="768" y="1680"/>
            <a:chExt cx="336" cy="480"/>
          </a:xfrm>
          <a:solidFill>
            <a:srgbClr val="92D050"/>
          </a:solidFill>
        </p:grpSpPr>
        <p:sp>
          <p:nvSpPr>
            <p:cNvPr id="19" name="Rectangle 125"/>
            <p:cNvSpPr>
              <a:spLocks noChangeArrowheads="1"/>
            </p:cNvSpPr>
            <p:nvPr/>
          </p:nvSpPr>
          <p:spPr bwMode="auto">
            <a:xfrm>
              <a:off x="768" y="1680"/>
              <a:ext cx="336" cy="480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" name="Text Box 126"/>
            <p:cNvSpPr txBox="1">
              <a:spLocks noChangeArrowheads="1"/>
            </p:cNvSpPr>
            <p:nvPr/>
          </p:nvSpPr>
          <p:spPr bwMode="auto">
            <a:xfrm>
              <a:off x="844" y="1776"/>
              <a:ext cx="194" cy="29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20</a:t>
              </a: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21" name="Group 127"/>
          <p:cNvGrpSpPr>
            <a:grpSpLocks/>
          </p:cNvGrpSpPr>
          <p:nvPr/>
        </p:nvGrpSpPr>
        <p:grpSpPr bwMode="auto">
          <a:xfrm>
            <a:off x="7946534" y="4123249"/>
            <a:ext cx="914400" cy="561698"/>
            <a:chOff x="768" y="1680"/>
            <a:chExt cx="336" cy="480"/>
          </a:xfrm>
          <a:solidFill>
            <a:srgbClr val="92D050"/>
          </a:solidFill>
        </p:grpSpPr>
        <p:sp>
          <p:nvSpPr>
            <p:cNvPr id="22" name="Rectangle 128"/>
            <p:cNvSpPr>
              <a:spLocks noChangeArrowheads="1"/>
            </p:cNvSpPr>
            <p:nvPr/>
          </p:nvSpPr>
          <p:spPr bwMode="auto">
            <a:xfrm>
              <a:off x="768" y="1680"/>
              <a:ext cx="336" cy="480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129"/>
            <p:cNvSpPr txBox="1">
              <a:spLocks noChangeArrowheads="1"/>
            </p:cNvSpPr>
            <p:nvPr/>
          </p:nvSpPr>
          <p:spPr bwMode="auto">
            <a:xfrm>
              <a:off x="841" y="1776"/>
              <a:ext cx="194" cy="29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20</a:t>
              </a: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24" name="Group 130"/>
          <p:cNvGrpSpPr>
            <a:grpSpLocks/>
          </p:cNvGrpSpPr>
          <p:nvPr/>
        </p:nvGrpSpPr>
        <p:grpSpPr bwMode="auto">
          <a:xfrm>
            <a:off x="7946534" y="4690531"/>
            <a:ext cx="914400" cy="561698"/>
            <a:chOff x="768" y="1680"/>
            <a:chExt cx="336" cy="480"/>
          </a:xfrm>
          <a:solidFill>
            <a:srgbClr val="92D050"/>
          </a:solidFill>
        </p:grpSpPr>
        <p:sp>
          <p:nvSpPr>
            <p:cNvPr id="25" name="Rectangle 131"/>
            <p:cNvSpPr>
              <a:spLocks noChangeArrowheads="1"/>
            </p:cNvSpPr>
            <p:nvPr/>
          </p:nvSpPr>
          <p:spPr bwMode="auto">
            <a:xfrm>
              <a:off x="768" y="1680"/>
              <a:ext cx="336" cy="480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6" name="Text Box 132"/>
            <p:cNvSpPr txBox="1">
              <a:spLocks noChangeArrowheads="1"/>
            </p:cNvSpPr>
            <p:nvPr/>
          </p:nvSpPr>
          <p:spPr bwMode="auto">
            <a:xfrm>
              <a:off x="841" y="1776"/>
              <a:ext cx="194" cy="29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30</a:t>
              </a: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27" name="Group 116"/>
          <p:cNvGrpSpPr/>
          <p:nvPr/>
        </p:nvGrpSpPr>
        <p:grpSpPr>
          <a:xfrm>
            <a:off x="3416982" y="2243831"/>
            <a:ext cx="767148" cy="733340"/>
            <a:chOff x="4586355" y="1857461"/>
            <a:chExt cx="990601" cy="733340"/>
          </a:xfrm>
          <a:solidFill>
            <a:srgbClr val="FFCC00">
              <a:lumMod val="60000"/>
              <a:lumOff val="40000"/>
            </a:srgbClr>
          </a:solidFill>
        </p:grpSpPr>
        <p:sp>
          <p:nvSpPr>
            <p:cNvPr id="28" name="Rectangle 137"/>
            <p:cNvSpPr>
              <a:spLocks noChangeArrowheads="1"/>
            </p:cNvSpPr>
            <p:nvPr/>
          </p:nvSpPr>
          <p:spPr bwMode="auto">
            <a:xfrm>
              <a:off x="4586355" y="1857461"/>
              <a:ext cx="990601" cy="733340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9" name="Text Box 139"/>
            <p:cNvSpPr txBox="1">
              <a:spLocks noChangeArrowheads="1"/>
            </p:cNvSpPr>
            <p:nvPr/>
          </p:nvSpPr>
          <p:spPr bwMode="auto">
            <a:xfrm>
              <a:off x="4798396" y="1867288"/>
              <a:ext cx="62709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D3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Sby</a:t>
              </a:r>
            </a:p>
          </p:txBody>
        </p:sp>
      </p:grpSp>
      <p:grpSp>
        <p:nvGrpSpPr>
          <p:cNvPr id="30" name="Group 117"/>
          <p:cNvGrpSpPr/>
          <p:nvPr/>
        </p:nvGrpSpPr>
        <p:grpSpPr>
          <a:xfrm>
            <a:off x="4187534" y="2243831"/>
            <a:ext cx="767148" cy="733340"/>
            <a:chOff x="5867401" y="1857461"/>
            <a:chExt cx="990600" cy="733340"/>
          </a:xfrm>
          <a:solidFill>
            <a:srgbClr val="FFCC00">
              <a:lumMod val="60000"/>
              <a:lumOff val="40000"/>
            </a:srgbClr>
          </a:solidFill>
        </p:grpSpPr>
        <p:sp>
          <p:nvSpPr>
            <p:cNvPr id="31" name="Rectangle 142"/>
            <p:cNvSpPr>
              <a:spLocks noChangeArrowheads="1"/>
            </p:cNvSpPr>
            <p:nvPr/>
          </p:nvSpPr>
          <p:spPr bwMode="auto">
            <a:xfrm>
              <a:off x="5867401" y="1857461"/>
              <a:ext cx="990600" cy="733340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32" name="Text Box 143"/>
            <p:cNvSpPr txBox="1">
              <a:spLocks noChangeArrowheads="1"/>
            </p:cNvSpPr>
            <p:nvPr/>
          </p:nvSpPr>
          <p:spPr bwMode="auto">
            <a:xfrm>
              <a:off x="6079440" y="1867288"/>
              <a:ext cx="59824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D4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Mlg</a:t>
              </a:r>
            </a:p>
          </p:txBody>
        </p:sp>
      </p:grpSp>
      <p:grpSp>
        <p:nvGrpSpPr>
          <p:cNvPr id="33" name="Group 118"/>
          <p:cNvGrpSpPr>
            <a:grpSpLocks/>
          </p:cNvGrpSpPr>
          <p:nvPr/>
        </p:nvGrpSpPr>
        <p:grpSpPr bwMode="auto">
          <a:xfrm>
            <a:off x="4953000" y="2243136"/>
            <a:ext cx="766763" cy="733425"/>
            <a:chOff x="6858001" y="1857461"/>
            <a:chExt cx="990600" cy="733340"/>
          </a:xfrm>
        </p:grpSpPr>
        <p:sp>
          <p:nvSpPr>
            <p:cNvPr id="34" name="Rectangle 145"/>
            <p:cNvSpPr>
              <a:spLocks noChangeArrowheads="1"/>
            </p:cNvSpPr>
            <p:nvPr/>
          </p:nvSpPr>
          <p:spPr bwMode="auto">
            <a:xfrm>
              <a:off x="6858001" y="1857461"/>
              <a:ext cx="990600" cy="733340"/>
            </a:xfrm>
            <a:prstGeom prst="rect">
              <a:avLst/>
            </a:prstGeom>
            <a:solidFill>
              <a:srgbClr val="FF8989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35" name="Text Box 146"/>
            <p:cNvSpPr txBox="1">
              <a:spLocks noChangeArrowheads="1"/>
            </p:cNvSpPr>
            <p:nvPr/>
          </p:nvSpPr>
          <p:spPr bwMode="auto">
            <a:xfrm>
              <a:off x="7006242" y="1867288"/>
              <a:ext cx="71205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D5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Smg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36" name="Group 147"/>
          <p:cNvGrpSpPr>
            <a:grpSpLocks/>
          </p:cNvGrpSpPr>
          <p:nvPr/>
        </p:nvGrpSpPr>
        <p:grpSpPr bwMode="auto">
          <a:xfrm>
            <a:off x="4953193" y="6110278"/>
            <a:ext cx="762279" cy="609600"/>
            <a:chOff x="1104" y="1296"/>
            <a:chExt cx="624" cy="384"/>
          </a:xfrm>
          <a:solidFill>
            <a:srgbClr val="FF8989"/>
          </a:solidFill>
        </p:grpSpPr>
        <p:sp>
          <p:nvSpPr>
            <p:cNvPr id="37" name="Rectangle 148"/>
            <p:cNvSpPr>
              <a:spLocks noChangeArrowheads="1"/>
            </p:cNvSpPr>
            <p:nvPr/>
          </p:nvSpPr>
          <p:spPr bwMode="auto">
            <a:xfrm>
              <a:off x="1104" y="1296"/>
              <a:ext cx="624" cy="384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38" name="Text Box 149"/>
            <p:cNvSpPr txBox="1">
              <a:spLocks noChangeArrowheads="1"/>
            </p:cNvSpPr>
            <p:nvPr/>
          </p:nvSpPr>
          <p:spPr bwMode="auto">
            <a:xfrm>
              <a:off x="1254" y="1344"/>
              <a:ext cx="332" cy="29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10</a:t>
              </a: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39" name="Group 150"/>
          <p:cNvGrpSpPr>
            <a:grpSpLocks/>
          </p:cNvGrpSpPr>
          <p:nvPr/>
        </p:nvGrpSpPr>
        <p:grpSpPr bwMode="auto">
          <a:xfrm>
            <a:off x="4182643" y="6110278"/>
            <a:ext cx="762279" cy="609600"/>
            <a:chOff x="1104" y="1296"/>
            <a:chExt cx="624" cy="384"/>
          </a:xfrm>
          <a:solidFill>
            <a:srgbClr val="FF8989"/>
          </a:solidFill>
        </p:grpSpPr>
        <p:sp>
          <p:nvSpPr>
            <p:cNvPr id="40" name="Rectangle 151"/>
            <p:cNvSpPr>
              <a:spLocks noChangeArrowheads="1"/>
            </p:cNvSpPr>
            <p:nvPr/>
          </p:nvSpPr>
          <p:spPr bwMode="auto">
            <a:xfrm>
              <a:off x="1104" y="1296"/>
              <a:ext cx="624" cy="384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1" name="Text Box 152"/>
            <p:cNvSpPr txBox="1">
              <a:spLocks noChangeArrowheads="1"/>
            </p:cNvSpPr>
            <p:nvPr/>
          </p:nvSpPr>
          <p:spPr bwMode="auto">
            <a:xfrm>
              <a:off x="1254" y="1344"/>
              <a:ext cx="332" cy="29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20</a:t>
              </a: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42" name="Group 153"/>
          <p:cNvGrpSpPr>
            <a:grpSpLocks/>
          </p:cNvGrpSpPr>
          <p:nvPr/>
        </p:nvGrpSpPr>
        <p:grpSpPr bwMode="auto">
          <a:xfrm>
            <a:off x="3421873" y="6110278"/>
            <a:ext cx="762279" cy="609600"/>
            <a:chOff x="1104" y="1296"/>
            <a:chExt cx="624" cy="384"/>
          </a:xfrm>
          <a:solidFill>
            <a:srgbClr val="FF8989"/>
          </a:solidFill>
        </p:grpSpPr>
        <p:sp>
          <p:nvSpPr>
            <p:cNvPr id="43" name="Rectangle 154"/>
            <p:cNvSpPr>
              <a:spLocks noChangeArrowheads="1"/>
            </p:cNvSpPr>
            <p:nvPr/>
          </p:nvSpPr>
          <p:spPr bwMode="auto">
            <a:xfrm>
              <a:off x="1104" y="1296"/>
              <a:ext cx="624" cy="384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4" name="Text Box 155"/>
            <p:cNvSpPr txBox="1">
              <a:spLocks noChangeArrowheads="1"/>
            </p:cNvSpPr>
            <p:nvPr/>
          </p:nvSpPr>
          <p:spPr bwMode="auto">
            <a:xfrm>
              <a:off x="1233" y="1344"/>
              <a:ext cx="332" cy="29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20</a:t>
              </a: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grpSp>
        <p:nvGrpSpPr>
          <p:cNvPr id="45" name="Group 151"/>
          <p:cNvGrpSpPr>
            <a:grpSpLocks/>
          </p:cNvGrpSpPr>
          <p:nvPr/>
        </p:nvGrpSpPr>
        <p:grpSpPr bwMode="auto">
          <a:xfrm>
            <a:off x="2657475" y="2971798"/>
            <a:ext cx="3060700" cy="2278063"/>
            <a:chOff x="1534621" y="2067974"/>
            <a:chExt cx="3960078" cy="3058554"/>
          </a:xfrm>
        </p:grpSpPr>
        <p:sp>
          <p:nvSpPr>
            <p:cNvPr id="46" name="Rectangle 60"/>
            <p:cNvSpPr>
              <a:spLocks noChangeArrowheads="1"/>
            </p:cNvSpPr>
            <p:nvPr/>
          </p:nvSpPr>
          <p:spPr bwMode="auto">
            <a:xfrm>
              <a:off x="3512607" y="2078632"/>
              <a:ext cx="992073" cy="7609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66"/>
            <p:cNvSpPr>
              <a:spLocks noChangeArrowheads="1"/>
            </p:cNvSpPr>
            <p:nvPr/>
          </p:nvSpPr>
          <p:spPr bwMode="auto">
            <a:xfrm>
              <a:off x="3512607" y="2839539"/>
              <a:ext cx="992073" cy="76304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69"/>
            <p:cNvSpPr>
              <a:spLocks noChangeArrowheads="1"/>
            </p:cNvSpPr>
            <p:nvPr/>
          </p:nvSpPr>
          <p:spPr bwMode="auto">
            <a:xfrm>
              <a:off x="3512607" y="3602579"/>
              <a:ext cx="992073" cy="7609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72"/>
            <p:cNvSpPr>
              <a:spLocks noChangeArrowheads="1"/>
            </p:cNvSpPr>
            <p:nvPr/>
          </p:nvSpPr>
          <p:spPr bwMode="auto">
            <a:xfrm>
              <a:off x="3512607" y="4363488"/>
              <a:ext cx="992073" cy="76304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75"/>
            <p:cNvSpPr>
              <a:spLocks noChangeArrowheads="1"/>
            </p:cNvSpPr>
            <p:nvPr/>
          </p:nvSpPr>
          <p:spPr bwMode="auto">
            <a:xfrm>
              <a:off x="2522587" y="2078632"/>
              <a:ext cx="990020" cy="7609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78"/>
            <p:cNvSpPr>
              <a:spLocks noChangeArrowheads="1"/>
            </p:cNvSpPr>
            <p:nvPr/>
          </p:nvSpPr>
          <p:spPr bwMode="auto">
            <a:xfrm>
              <a:off x="2522587" y="2839539"/>
              <a:ext cx="990020" cy="76304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81"/>
            <p:cNvSpPr>
              <a:spLocks noChangeArrowheads="1"/>
            </p:cNvSpPr>
            <p:nvPr/>
          </p:nvSpPr>
          <p:spPr bwMode="auto">
            <a:xfrm>
              <a:off x="2522587" y="3602579"/>
              <a:ext cx="990020" cy="7609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84"/>
            <p:cNvSpPr>
              <a:spLocks noChangeArrowheads="1"/>
            </p:cNvSpPr>
            <p:nvPr/>
          </p:nvSpPr>
          <p:spPr bwMode="auto">
            <a:xfrm>
              <a:off x="2522587" y="4363488"/>
              <a:ext cx="990020" cy="76304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87"/>
            <p:cNvSpPr>
              <a:spLocks noChangeArrowheads="1"/>
            </p:cNvSpPr>
            <p:nvPr/>
          </p:nvSpPr>
          <p:spPr bwMode="auto">
            <a:xfrm>
              <a:off x="4504680" y="2078632"/>
              <a:ext cx="990020" cy="7609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90"/>
            <p:cNvSpPr>
              <a:spLocks noChangeArrowheads="1"/>
            </p:cNvSpPr>
            <p:nvPr/>
          </p:nvSpPr>
          <p:spPr bwMode="auto">
            <a:xfrm>
              <a:off x="4504680" y="2839539"/>
              <a:ext cx="990020" cy="76304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93"/>
            <p:cNvSpPr>
              <a:spLocks noChangeArrowheads="1"/>
            </p:cNvSpPr>
            <p:nvPr/>
          </p:nvSpPr>
          <p:spPr bwMode="auto">
            <a:xfrm>
              <a:off x="4504680" y="3602579"/>
              <a:ext cx="990020" cy="7609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7" name="Rectangle 96"/>
            <p:cNvSpPr>
              <a:spLocks noChangeArrowheads="1"/>
            </p:cNvSpPr>
            <p:nvPr/>
          </p:nvSpPr>
          <p:spPr bwMode="auto">
            <a:xfrm>
              <a:off x="4504680" y="4363488"/>
              <a:ext cx="990020" cy="76304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8" name="Rectangle 75"/>
            <p:cNvSpPr>
              <a:spLocks noChangeArrowheads="1"/>
            </p:cNvSpPr>
            <p:nvPr/>
          </p:nvSpPr>
          <p:spPr bwMode="auto">
            <a:xfrm>
              <a:off x="1534621" y="2067974"/>
              <a:ext cx="990020" cy="76304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9" name="Rectangle 78"/>
            <p:cNvSpPr>
              <a:spLocks noChangeArrowheads="1"/>
            </p:cNvSpPr>
            <p:nvPr/>
          </p:nvSpPr>
          <p:spPr bwMode="auto">
            <a:xfrm>
              <a:off x="1534621" y="2831014"/>
              <a:ext cx="990020" cy="7609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81"/>
            <p:cNvSpPr>
              <a:spLocks noChangeArrowheads="1"/>
            </p:cNvSpPr>
            <p:nvPr/>
          </p:nvSpPr>
          <p:spPr bwMode="auto">
            <a:xfrm>
              <a:off x="1534621" y="3591923"/>
              <a:ext cx="990020" cy="76304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1" name="Rectangle 84"/>
            <p:cNvSpPr>
              <a:spLocks noChangeArrowheads="1"/>
            </p:cNvSpPr>
            <p:nvPr/>
          </p:nvSpPr>
          <p:spPr bwMode="auto">
            <a:xfrm>
              <a:off x="1534621" y="4354963"/>
              <a:ext cx="990020" cy="76090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2" name="Group 115"/>
          <p:cNvGrpSpPr/>
          <p:nvPr/>
        </p:nvGrpSpPr>
        <p:grpSpPr>
          <a:xfrm>
            <a:off x="2653645" y="2233277"/>
            <a:ext cx="767148" cy="733340"/>
            <a:chOff x="3888522" y="1846907"/>
            <a:chExt cx="990600" cy="733340"/>
          </a:xfrm>
          <a:solidFill>
            <a:srgbClr val="FFCC00">
              <a:lumMod val="60000"/>
              <a:lumOff val="40000"/>
            </a:srgbClr>
          </a:solidFill>
        </p:grpSpPr>
        <p:sp>
          <p:nvSpPr>
            <p:cNvPr id="63" name="Rectangle 137"/>
            <p:cNvSpPr>
              <a:spLocks noChangeArrowheads="1"/>
            </p:cNvSpPr>
            <p:nvPr/>
          </p:nvSpPr>
          <p:spPr bwMode="auto">
            <a:xfrm>
              <a:off x="3888522" y="1846907"/>
              <a:ext cx="990600" cy="733340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4" name="Text Box 139"/>
            <p:cNvSpPr txBox="1">
              <a:spLocks noChangeArrowheads="1"/>
            </p:cNvSpPr>
            <p:nvPr/>
          </p:nvSpPr>
          <p:spPr bwMode="auto">
            <a:xfrm>
              <a:off x="4100561" y="1856734"/>
              <a:ext cx="61799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D2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Yog</a:t>
              </a:r>
            </a:p>
          </p:txBody>
        </p:sp>
      </p:grpSp>
      <p:grpSp>
        <p:nvGrpSpPr>
          <p:cNvPr id="65" name="Group 153"/>
          <p:cNvGrpSpPr>
            <a:grpSpLocks/>
          </p:cNvGrpSpPr>
          <p:nvPr/>
        </p:nvGrpSpPr>
        <p:grpSpPr bwMode="auto">
          <a:xfrm>
            <a:off x="2653645" y="6110278"/>
            <a:ext cx="762279" cy="609600"/>
            <a:chOff x="1104" y="1296"/>
            <a:chExt cx="624" cy="384"/>
          </a:xfrm>
          <a:solidFill>
            <a:srgbClr val="FF8989"/>
          </a:solidFill>
        </p:grpSpPr>
        <p:sp>
          <p:nvSpPr>
            <p:cNvPr id="66" name="Rectangle 154"/>
            <p:cNvSpPr>
              <a:spLocks noChangeArrowheads="1"/>
            </p:cNvSpPr>
            <p:nvPr/>
          </p:nvSpPr>
          <p:spPr bwMode="auto">
            <a:xfrm>
              <a:off x="1104" y="1296"/>
              <a:ext cx="624" cy="384"/>
            </a:xfrm>
            <a:prstGeom prst="rect">
              <a:avLst/>
            </a:prstGeom>
            <a:grpFill/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7" name="Text Box 155"/>
            <p:cNvSpPr txBox="1">
              <a:spLocks noChangeArrowheads="1"/>
            </p:cNvSpPr>
            <p:nvPr/>
          </p:nvSpPr>
          <p:spPr bwMode="auto">
            <a:xfrm>
              <a:off x="1254" y="1344"/>
              <a:ext cx="332" cy="29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30</a:t>
              </a: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719763" y="2268536"/>
            <a:ext cx="2112962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Persediaan Sumber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Murni   Perantara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767638" y="2295523"/>
            <a:ext cx="1250950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Persediaan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Total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003925" y="3084511"/>
            <a:ext cx="4175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B050"/>
                </a:solidFill>
                <a:latin typeface="Arial Narrow"/>
              </a:rPr>
              <a:t>10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61075" y="3652836"/>
            <a:ext cx="3032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B050"/>
                </a:solidFill>
                <a:latin typeface="Arial Narrow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61075" y="4203698"/>
            <a:ext cx="3032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B050"/>
                </a:solidFill>
                <a:latin typeface="Arial Narrow"/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03925" y="4854573"/>
            <a:ext cx="4175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B050"/>
                </a:solidFill>
                <a:latin typeface="Arial Narrow"/>
              </a:rPr>
              <a:t>10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977063" y="3063873"/>
            <a:ext cx="3016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918325" y="3633786"/>
            <a:ext cx="419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20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918325" y="4202111"/>
            <a:ext cx="419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20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918325" y="4852986"/>
            <a:ext cx="419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20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722938" y="5246686"/>
            <a:ext cx="253206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Permintaan Tujuan Murni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22938" y="5648323"/>
            <a:ext cx="2241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Permintaan Perantara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235700" y="6234111"/>
            <a:ext cx="17573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Permintaan Total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765425" y="1828798"/>
            <a:ext cx="28654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latin typeface="Arial Narrow"/>
              </a:rPr>
              <a:t>Tujuan (Murni &amp; Perantara)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401763" y="1935161"/>
            <a:ext cx="12414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latin typeface="Arial Narrow"/>
              </a:rPr>
              <a:t>Sumber (Murni &amp; Perantara)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817813" y="5256211"/>
            <a:ext cx="419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10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651250" y="5256211"/>
            <a:ext cx="3016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445000" y="5256211"/>
            <a:ext cx="3016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151438" y="5256211"/>
            <a:ext cx="4175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10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820988" y="5643561"/>
            <a:ext cx="419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20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602038" y="5643561"/>
            <a:ext cx="417512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20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395788" y="5643561"/>
            <a:ext cx="419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20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229225" y="5643561"/>
            <a:ext cx="3016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0</a:t>
            </a:r>
          </a:p>
        </p:txBody>
      </p:sp>
      <p:grpSp>
        <p:nvGrpSpPr>
          <p:cNvPr id="91" name="Group 152"/>
          <p:cNvGrpSpPr>
            <a:grpSpLocks/>
          </p:cNvGrpSpPr>
          <p:nvPr/>
        </p:nvGrpSpPr>
        <p:grpSpPr bwMode="auto">
          <a:xfrm>
            <a:off x="127000" y="228598"/>
            <a:ext cx="2743200" cy="1787525"/>
            <a:chOff x="685800" y="1809750"/>
            <a:chExt cx="4675188" cy="2565400"/>
          </a:xfrm>
        </p:grpSpPr>
        <p:pic>
          <p:nvPicPr>
            <p:cNvPr id="9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828800"/>
              <a:ext cx="4675188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lowchart: Alternate Process 154"/>
            <p:cNvSpPr>
              <a:spLocks noChangeArrowheads="1"/>
            </p:cNvSpPr>
            <p:nvPr/>
          </p:nvSpPr>
          <p:spPr bwMode="auto">
            <a:xfrm>
              <a:off x="3829050" y="1809750"/>
              <a:ext cx="1162050" cy="596900"/>
            </a:xfrm>
            <a:prstGeom prst="flowChartAlternateProcess">
              <a:avLst/>
            </a:prstGeom>
            <a:solidFill>
              <a:srgbClr val="FF9F9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Semarang</a:t>
              </a:r>
            </a:p>
          </p:txBody>
        </p:sp>
        <p:sp>
          <p:nvSpPr>
            <p:cNvPr id="94" name="Flowchart: Alternate Process 93"/>
            <p:cNvSpPr/>
            <p:nvPr/>
          </p:nvSpPr>
          <p:spPr bwMode="auto">
            <a:xfrm>
              <a:off x="1072694" y="3778227"/>
              <a:ext cx="1163386" cy="596923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2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Jogjakarta</a:t>
              </a:r>
            </a:p>
          </p:txBody>
        </p:sp>
        <p:sp>
          <p:nvSpPr>
            <p:cNvPr id="95" name="Flowchart: Alternate Process 156"/>
            <p:cNvSpPr>
              <a:spLocks noChangeArrowheads="1"/>
            </p:cNvSpPr>
            <p:nvPr/>
          </p:nvSpPr>
          <p:spPr bwMode="auto">
            <a:xfrm>
              <a:off x="1079500" y="1809750"/>
              <a:ext cx="1162050" cy="596900"/>
            </a:xfrm>
            <a:prstGeom prst="flowChartAlternateProcess">
              <a:avLst/>
            </a:prstGeom>
            <a:solidFill>
              <a:srgbClr val="92D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Jakarta</a:t>
              </a:r>
            </a:p>
          </p:txBody>
        </p:sp>
        <p:sp>
          <p:nvSpPr>
            <p:cNvPr id="96" name="Flowchart: Alternate Process 95"/>
            <p:cNvSpPr/>
            <p:nvPr/>
          </p:nvSpPr>
          <p:spPr bwMode="auto">
            <a:xfrm>
              <a:off x="3829647" y="3753167"/>
              <a:ext cx="1160681" cy="596923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4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Malang</a:t>
              </a:r>
            </a:p>
          </p:txBody>
        </p:sp>
        <p:sp>
          <p:nvSpPr>
            <p:cNvPr id="97" name="Flowchart: Alternate Process 96"/>
            <p:cNvSpPr/>
            <p:nvPr/>
          </p:nvSpPr>
          <p:spPr bwMode="auto">
            <a:xfrm>
              <a:off x="2495813" y="2812215"/>
              <a:ext cx="1055164" cy="560469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3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Surabaya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26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500"/>
                            </p:stCondLst>
                            <p:childTnLst>
                              <p:par>
                                <p:cTn id="1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0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119"/>
          <p:cNvGrpSpPr>
            <a:grpSpLocks/>
          </p:cNvGrpSpPr>
          <p:nvPr/>
        </p:nvGrpSpPr>
        <p:grpSpPr bwMode="auto">
          <a:xfrm>
            <a:off x="2689225" y="2041068"/>
            <a:ext cx="6145213" cy="4400550"/>
            <a:chOff x="2689831" y="1866263"/>
            <a:chExt cx="6145076" cy="4401497"/>
          </a:xfrm>
        </p:grpSpPr>
        <p:grpSp>
          <p:nvGrpSpPr>
            <p:cNvPr id="99" name="Group 118"/>
            <p:cNvGrpSpPr>
              <a:grpSpLocks/>
            </p:cNvGrpSpPr>
            <p:nvPr/>
          </p:nvGrpSpPr>
          <p:grpSpPr bwMode="auto">
            <a:xfrm>
              <a:off x="3958848" y="2599602"/>
              <a:ext cx="3960078" cy="3058554"/>
              <a:chOff x="3958848" y="2599602"/>
              <a:chExt cx="3960078" cy="3058554"/>
            </a:xfrm>
          </p:grpSpPr>
          <p:sp>
            <p:nvSpPr>
              <p:cNvPr id="152" name="Rectangle 60"/>
              <p:cNvSpPr>
                <a:spLocks noChangeArrowheads="1"/>
              </p:cNvSpPr>
              <p:nvPr/>
            </p:nvSpPr>
            <p:spPr bwMode="auto">
              <a:xfrm>
                <a:off x="5937784" y="2610961"/>
                <a:ext cx="990578" cy="76057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Rectangle 66"/>
              <p:cNvSpPr>
                <a:spLocks noChangeArrowheads="1"/>
              </p:cNvSpPr>
              <p:nvPr/>
            </p:nvSpPr>
            <p:spPr bwMode="auto">
              <a:xfrm>
                <a:off x="5937784" y="3371537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4" name="Rectangle 69"/>
              <p:cNvSpPr>
                <a:spLocks noChangeArrowheads="1"/>
              </p:cNvSpPr>
              <p:nvPr/>
            </p:nvSpPr>
            <p:spPr bwMode="auto">
              <a:xfrm>
                <a:off x="5937784" y="4133701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" name="Rectangle 72"/>
              <p:cNvSpPr>
                <a:spLocks noChangeArrowheads="1"/>
              </p:cNvSpPr>
              <p:nvPr/>
            </p:nvSpPr>
            <p:spPr bwMode="auto">
              <a:xfrm>
                <a:off x="5937784" y="4895865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" name="Rectangle 75"/>
              <p:cNvSpPr>
                <a:spLocks noChangeArrowheads="1"/>
              </p:cNvSpPr>
              <p:nvPr/>
            </p:nvSpPr>
            <p:spPr bwMode="auto">
              <a:xfrm>
                <a:off x="4947206" y="2610961"/>
                <a:ext cx="990578" cy="76057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Rectangle 78"/>
              <p:cNvSpPr>
                <a:spLocks noChangeArrowheads="1"/>
              </p:cNvSpPr>
              <p:nvPr/>
            </p:nvSpPr>
            <p:spPr bwMode="auto">
              <a:xfrm>
                <a:off x="4947206" y="3371537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Rectangle 81"/>
              <p:cNvSpPr>
                <a:spLocks noChangeArrowheads="1"/>
              </p:cNvSpPr>
              <p:nvPr/>
            </p:nvSpPr>
            <p:spPr bwMode="auto">
              <a:xfrm>
                <a:off x="4947206" y="4133701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Rectangle 84"/>
              <p:cNvSpPr>
                <a:spLocks noChangeArrowheads="1"/>
              </p:cNvSpPr>
              <p:nvPr/>
            </p:nvSpPr>
            <p:spPr bwMode="auto">
              <a:xfrm>
                <a:off x="4947206" y="4895865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Rectangle 87"/>
              <p:cNvSpPr>
                <a:spLocks noChangeArrowheads="1"/>
              </p:cNvSpPr>
              <p:nvPr/>
            </p:nvSpPr>
            <p:spPr bwMode="auto">
              <a:xfrm>
                <a:off x="6928362" y="2610961"/>
                <a:ext cx="990578" cy="760576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Rectangle 90"/>
              <p:cNvSpPr>
                <a:spLocks noChangeArrowheads="1"/>
              </p:cNvSpPr>
              <p:nvPr/>
            </p:nvSpPr>
            <p:spPr bwMode="auto">
              <a:xfrm>
                <a:off x="6928362" y="3371537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Rectangle 93"/>
              <p:cNvSpPr>
                <a:spLocks noChangeArrowheads="1"/>
              </p:cNvSpPr>
              <p:nvPr/>
            </p:nvSpPr>
            <p:spPr bwMode="auto">
              <a:xfrm>
                <a:off x="6928362" y="4133701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Rectangle 96"/>
              <p:cNvSpPr>
                <a:spLocks noChangeArrowheads="1"/>
              </p:cNvSpPr>
              <p:nvPr/>
            </p:nvSpPr>
            <p:spPr bwMode="auto">
              <a:xfrm>
                <a:off x="6928362" y="4895865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" name="Rectangle 75"/>
              <p:cNvSpPr>
                <a:spLocks noChangeArrowheads="1"/>
              </p:cNvSpPr>
              <p:nvPr/>
            </p:nvSpPr>
            <p:spPr bwMode="auto">
              <a:xfrm>
                <a:off x="3958216" y="2599846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5" name="Rectangle 78"/>
              <p:cNvSpPr>
                <a:spLocks noChangeArrowheads="1"/>
              </p:cNvSpPr>
              <p:nvPr/>
            </p:nvSpPr>
            <p:spPr bwMode="auto">
              <a:xfrm>
                <a:off x="3958216" y="3362010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6" name="Rectangle 81"/>
              <p:cNvSpPr>
                <a:spLocks noChangeArrowheads="1"/>
              </p:cNvSpPr>
              <p:nvPr/>
            </p:nvSpPr>
            <p:spPr bwMode="auto">
              <a:xfrm>
                <a:off x="3958216" y="4124174"/>
                <a:ext cx="990578" cy="762164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7" name="Rectangle 84"/>
              <p:cNvSpPr>
                <a:spLocks noChangeArrowheads="1"/>
              </p:cNvSpPr>
              <p:nvPr/>
            </p:nvSpPr>
            <p:spPr bwMode="auto">
              <a:xfrm>
                <a:off x="3958216" y="4886338"/>
                <a:ext cx="990578" cy="760577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00" name="Group 137"/>
            <p:cNvGrpSpPr>
              <a:grpSpLocks/>
            </p:cNvGrpSpPr>
            <p:nvPr/>
          </p:nvGrpSpPr>
          <p:grpSpPr bwMode="auto">
            <a:xfrm>
              <a:off x="2690041" y="2610156"/>
              <a:ext cx="1258216" cy="762000"/>
              <a:chOff x="265814" y="2078528"/>
              <a:chExt cx="1258216" cy="762000"/>
            </a:xfrm>
          </p:grpSpPr>
          <p:sp>
            <p:nvSpPr>
              <p:cNvPr id="150" name="Rectangle 99"/>
              <p:cNvSpPr>
                <a:spLocks noChangeArrowheads="1"/>
              </p:cNvSpPr>
              <p:nvPr/>
            </p:nvSpPr>
            <p:spPr bwMode="auto">
              <a:xfrm>
                <a:off x="265814" y="2078528"/>
                <a:ext cx="1258216" cy="76200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1" name="Text Box 110"/>
              <p:cNvSpPr txBox="1">
                <a:spLocks noChangeArrowheads="1"/>
              </p:cNvSpPr>
              <p:nvPr/>
            </p:nvSpPr>
            <p:spPr bwMode="auto">
              <a:xfrm>
                <a:off x="311096" y="2239981"/>
                <a:ext cx="1065638" cy="4000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S1 (Jkt)</a:t>
                </a:r>
                <a:endParaRPr kumimoji="0" lang="en-GB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1" name="Group 138"/>
            <p:cNvGrpSpPr>
              <a:grpSpLocks/>
            </p:cNvGrpSpPr>
            <p:nvPr/>
          </p:nvGrpSpPr>
          <p:grpSpPr bwMode="auto">
            <a:xfrm>
              <a:off x="2689831" y="3372156"/>
              <a:ext cx="1259885" cy="762000"/>
              <a:chOff x="265604" y="2840528"/>
              <a:chExt cx="1259885" cy="762000"/>
            </a:xfrm>
          </p:grpSpPr>
          <p:sp>
            <p:nvSpPr>
              <p:cNvPr id="148" name="Rectangle 113"/>
              <p:cNvSpPr>
                <a:spLocks noChangeArrowheads="1"/>
              </p:cNvSpPr>
              <p:nvPr/>
            </p:nvSpPr>
            <p:spPr bwMode="auto">
              <a:xfrm>
                <a:off x="265604" y="2839909"/>
                <a:ext cx="1260447" cy="762164"/>
              </a:xfrm>
              <a:prstGeom prst="rect">
                <a:avLst/>
              </a:prstGeom>
              <a:solidFill>
                <a:srgbClr val="FFCC00">
                  <a:lumMod val="60000"/>
                  <a:lumOff val="40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9" name="Text Box 114"/>
              <p:cNvSpPr txBox="1">
                <a:spLocks noChangeArrowheads="1"/>
              </p:cNvSpPr>
              <p:nvPr/>
            </p:nvSpPr>
            <p:spPr bwMode="auto">
              <a:xfrm>
                <a:off x="300528" y="2992342"/>
                <a:ext cx="1154087" cy="400136"/>
              </a:xfrm>
              <a:prstGeom prst="rect">
                <a:avLst/>
              </a:prstGeom>
              <a:solidFill>
                <a:srgbClr val="FFCC00">
                  <a:lumMod val="60000"/>
                  <a:lumOff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S2 (Jog)</a:t>
                </a:r>
              </a:p>
            </p:txBody>
          </p:sp>
        </p:grpSp>
        <p:grpSp>
          <p:nvGrpSpPr>
            <p:cNvPr id="102" name="Group 139"/>
            <p:cNvGrpSpPr>
              <a:grpSpLocks/>
            </p:cNvGrpSpPr>
            <p:nvPr/>
          </p:nvGrpSpPr>
          <p:grpSpPr bwMode="auto">
            <a:xfrm>
              <a:off x="2689831" y="4134156"/>
              <a:ext cx="1259885" cy="762000"/>
              <a:chOff x="265604" y="3602528"/>
              <a:chExt cx="1259885" cy="762000"/>
            </a:xfrm>
          </p:grpSpPr>
          <p:sp>
            <p:nvSpPr>
              <p:cNvPr id="146" name="Rectangle 116"/>
              <p:cNvSpPr>
                <a:spLocks noChangeArrowheads="1"/>
              </p:cNvSpPr>
              <p:nvPr/>
            </p:nvSpPr>
            <p:spPr bwMode="auto">
              <a:xfrm>
                <a:off x="265604" y="3602073"/>
                <a:ext cx="1260447" cy="762164"/>
              </a:xfrm>
              <a:prstGeom prst="rect">
                <a:avLst/>
              </a:prstGeom>
              <a:solidFill>
                <a:srgbClr val="FFCC00">
                  <a:lumMod val="60000"/>
                  <a:lumOff val="40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Text Box 117"/>
              <p:cNvSpPr txBox="1">
                <a:spLocks noChangeArrowheads="1"/>
              </p:cNvSpPr>
              <p:nvPr/>
            </p:nvSpPr>
            <p:spPr bwMode="auto">
              <a:xfrm>
                <a:off x="300528" y="3754506"/>
                <a:ext cx="1182662" cy="400136"/>
              </a:xfrm>
              <a:prstGeom prst="rect">
                <a:avLst/>
              </a:prstGeom>
              <a:solidFill>
                <a:srgbClr val="FFCC00">
                  <a:lumMod val="60000"/>
                  <a:lumOff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S3 (Sby)</a:t>
                </a:r>
              </a:p>
            </p:txBody>
          </p:sp>
        </p:grpSp>
        <p:grpSp>
          <p:nvGrpSpPr>
            <p:cNvPr id="103" name="Group 140"/>
            <p:cNvGrpSpPr>
              <a:grpSpLocks/>
            </p:cNvGrpSpPr>
            <p:nvPr/>
          </p:nvGrpSpPr>
          <p:grpSpPr bwMode="auto">
            <a:xfrm>
              <a:off x="2689831" y="4896156"/>
              <a:ext cx="1259885" cy="762000"/>
              <a:chOff x="265604" y="4364528"/>
              <a:chExt cx="1259885" cy="762000"/>
            </a:xfrm>
          </p:grpSpPr>
          <p:sp>
            <p:nvSpPr>
              <p:cNvPr id="144" name="Rectangle 119"/>
              <p:cNvSpPr>
                <a:spLocks noChangeArrowheads="1"/>
              </p:cNvSpPr>
              <p:nvPr/>
            </p:nvSpPr>
            <p:spPr bwMode="auto">
              <a:xfrm>
                <a:off x="265604" y="4364237"/>
                <a:ext cx="1260447" cy="762164"/>
              </a:xfrm>
              <a:prstGeom prst="rect">
                <a:avLst/>
              </a:prstGeom>
              <a:solidFill>
                <a:srgbClr val="FFCC00">
                  <a:lumMod val="60000"/>
                  <a:lumOff val="40000"/>
                </a:srgbClr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5" name="Text Box 120"/>
              <p:cNvSpPr txBox="1">
                <a:spLocks noChangeArrowheads="1"/>
              </p:cNvSpPr>
              <p:nvPr/>
            </p:nvSpPr>
            <p:spPr bwMode="auto">
              <a:xfrm>
                <a:off x="300528" y="4516670"/>
                <a:ext cx="1154087" cy="400136"/>
              </a:xfrm>
              <a:prstGeom prst="rect">
                <a:avLst/>
              </a:prstGeom>
              <a:solidFill>
                <a:srgbClr val="FFCC00">
                  <a:lumMod val="60000"/>
                  <a:lumOff val="40000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S4 (Mlg)</a:t>
                </a:r>
              </a:p>
            </p:txBody>
          </p:sp>
        </p:grpSp>
        <p:grpSp>
          <p:nvGrpSpPr>
            <p:cNvPr id="104" name="Group 121"/>
            <p:cNvGrpSpPr>
              <a:grpSpLocks/>
            </p:cNvGrpSpPr>
            <p:nvPr/>
          </p:nvGrpSpPr>
          <p:grpSpPr bwMode="auto">
            <a:xfrm>
              <a:off x="7920507" y="2610156"/>
              <a:ext cx="914400" cy="762000"/>
              <a:chOff x="768" y="1680"/>
              <a:chExt cx="336" cy="480"/>
            </a:xfrm>
            <a:solidFill>
              <a:srgbClr val="92D050"/>
            </a:solidFill>
          </p:grpSpPr>
          <p:sp>
            <p:nvSpPr>
              <p:cNvPr id="142" name="Rectangle 122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" name="Text Box 123"/>
              <p:cNvSpPr txBox="1">
                <a:spLocks noChangeArrowheads="1"/>
              </p:cNvSpPr>
              <p:nvPr/>
            </p:nvSpPr>
            <p:spPr bwMode="auto">
              <a:xfrm>
                <a:off x="844" y="1776"/>
                <a:ext cx="194" cy="29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10</a:t>
                </a: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05" name="Group 124"/>
            <p:cNvGrpSpPr>
              <a:grpSpLocks/>
            </p:cNvGrpSpPr>
            <p:nvPr/>
          </p:nvGrpSpPr>
          <p:grpSpPr bwMode="auto">
            <a:xfrm>
              <a:off x="7920507" y="3372156"/>
              <a:ext cx="914400" cy="762000"/>
              <a:chOff x="768" y="1680"/>
              <a:chExt cx="336" cy="480"/>
            </a:xfrm>
            <a:solidFill>
              <a:srgbClr val="92D050"/>
            </a:solidFill>
          </p:grpSpPr>
          <p:sp>
            <p:nvSpPr>
              <p:cNvPr id="140" name="Rectangle 125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1" name="Text Box 126"/>
              <p:cNvSpPr txBox="1">
                <a:spLocks noChangeArrowheads="1"/>
              </p:cNvSpPr>
              <p:nvPr/>
            </p:nvSpPr>
            <p:spPr bwMode="auto">
              <a:xfrm>
                <a:off x="844" y="1776"/>
                <a:ext cx="194" cy="29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20</a:t>
                </a: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06" name="Group 127"/>
            <p:cNvGrpSpPr>
              <a:grpSpLocks/>
            </p:cNvGrpSpPr>
            <p:nvPr/>
          </p:nvGrpSpPr>
          <p:grpSpPr bwMode="auto">
            <a:xfrm>
              <a:off x="7920507" y="4134156"/>
              <a:ext cx="914400" cy="762000"/>
              <a:chOff x="768" y="1680"/>
              <a:chExt cx="336" cy="480"/>
            </a:xfrm>
            <a:solidFill>
              <a:srgbClr val="92D050"/>
            </a:solidFill>
          </p:grpSpPr>
          <p:sp>
            <p:nvSpPr>
              <p:cNvPr id="138" name="Rectangle 128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9" name="Text Box 129"/>
              <p:cNvSpPr txBox="1">
                <a:spLocks noChangeArrowheads="1"/>
              </p:cNvSpPr>
              <p:nvPr/>
            </p:nvSpPr>
            <p:spPr bwMode="auto">
              <a:xfrm>
                <a:off x="841" y="1776"/>
                <a:ext cx="194" cy="29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20</a:t>
                </a: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07" name="Group 130"/>
            <p:cNvGrpSpPr>
              <a:grpSpLocks/>
            </p:cNvGrpSpPr>
            <p:nvPr/>
          </p:nvGrpSpPr>
          <p:grpSpPr bwMode="auto">
            <a:xfrm>
              <a:off x="7920507" y="4896156"/>
              <a:ext cx="914400" cy="762000"/>
              <a:chOff x="768" y="1680"/>
              <a:chExt cx="336" cy="480"/>
            </a:xfrm>
            <a:solidFill>
              <a:srgbClr val="92D050"/>
            </a:solidFill>
          </p:grpSpPr>
          <p:sp>
            <p:nvSpPr>
              <p:cNvPr id="136" name="Rectangle 131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" name="Text Box 132"/>
              <p:cNvSpPr txBox="1">
                <a:spLocks noChangeArrowheads="1"/>
              </p:cNvSpPr>
              <p:nvPr/>
            </p:nvSpPr>
            <p:spPr bwMode="auto">
              <a:xfrm>
                <a:off x="841" y="1776"/>
                <a:ext cx="194" cy="29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30</a:t>
                </a: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08" name="Group 116"/>
            <p:cNvGrpSpPr/>
            <p:nvPr/>
          </p:nvGrpSpPr>
          <p:grpSpPr>
            <a:xfrm>
              <a:off x="4947126" y="1876817"/>
              <a:ext cx="990600" cy="733340"/>
              <a:chOff x="4876800" y="1857461"/>
              <a:chExt cx="990600" cy="733340"/>
            </a:xfrm>
            <a:solidFill>
              <a:srgbClr val="FFCC00">
                <a:lumMod val="60000"/>
                <a:lumOff val="40000"/>
              </a:srgbClr>
            </a:solidFill>
          </p:grpSpPr>
          <p:sp>
            <p:nvSpPr>
              <p:cNvPr id="134" name="Rectangle 137"/>
              <p:cNvSpPr>
                <a:spLocks noChangeArrowheads="1"/>
              </p:cNvSpPr>
              <p:nvPr/>
            </p:nvSpPr>
            <p:spPr bwMode="auto">
              <a:xfrm>
                <a:off x="4876800" y="1857461"/>
                <a:ext cx="990600" cy="733340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5" name="Text Box 139"/>
              <p:cNvSpPr txBox="1">
                <a:spLocks noChangeArrowheads="1"/>
              </p:cNvSpPr>
              <p:nvPr/>
            </p:nvSpPr>
            <p:spPr bwMode="auto">
              <a:xfrm>
                <a:off x="5088839" y="1867288"/>
                <a:ext cx="627095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D3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Sby</a:t>
                </a:r>
              </a:p>
            </p:txBody>
          </p:sp>
        </p:grpSp>
        <p:grpSp>
          <p:nvGrpSpPr>
            <p:cNvPr id="109" name="Group 117"/>
            <p:cNvGrpSpPr/>
            <p:nvPr/>
          </p:nvGrpSpPr>
          <p:grpSpPr>
            <a:xfrm>
              <a:off x="5937727" y="1876817"/>
              <a:ext cx="990600" cy="733340"/>
              <a:chOff x="5867401" y="1857461"/>
              <a:chExt cx="990600" cy="733340"/>
            </a:xfrm>
            <a:solidFill>
              <a:srgbClr val="FFCC00">
                <a:lumMod val="60000"/>
                <a:lumOff val="40000"/>
              </a:srgbClr>
            </a:solidFill>
          </p:grpSpPr>
          <p:sp>
            <p:nvSpPr>
              <p:cNvPr id="132" name="Rectangle 142"/>
              <p:cNvSpPr>
                <a:spLocks noChangeArrowheads="1"/>
              </p:cNvSpPr>
              <p:nvPr/>
            </p:nvSpPr>
            <p:spPr bwMode="auto">
              <a:xfrm>
                <a:off x="5867401" y="1857461"/>
                <a:ext cx="990600" cy="733340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3" name="Text Box 143"/>
              <p:cNvSpPr txBox="1">
                <a:spLocks noChangeArrowheads="1"/>
              </p:cNvSpPr>
              <p:nvPr/>
            </p:nvSpPr>
            <p:spPr bwMode="auto">
              <a:xfrm>
                <a:off x="6079440" y="1867288"/>
                <a:ext cx="598242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D4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Mlg</a:t>
                </a:r>
              </a:p>
            </p:txBody>
          </p:sp>
        </p:grpSp>
        <p:grpSp>
          <p:nvGrpSpPr>
            <p:cNvPr id="110" name="Group 118"/>
            <p:cNvGrpSpPr>
              <a:grpSpLocks/>
            </p:cNvGrpSpPr>
            <p:nvPr/>
          </p:nvGrpSpPr>
          <p:grpSpPr bwMode="auto">
            <a:xfrm>
              <a:off x="6928327" y="1876817"/>
              <a:ext cx="990600" cy="733340"/>
              <a:chOff x="6858001" y="1857461"/>
              <a:chExt cx="990600" cy="733340"/>
            </a:xfrm>
          </p:grpSpPr>
          <p:sp>
            <p:nvSpPr>
              <p:cNvPr id="130" name="Rectangle 145"/>
              <p:cNvSpPr>
                <a:spLocks noChangeArrowheads="1"/>
              </p:cNvSpPr>
              <p:nvPr/>
            </p:nvSpPr>
            <p:spPr bwMode="auto">
              <a:xfrm>
                <a:off x="6858001" y="1857461"/>
                <a:ext cx="990600" cy="733340"/>
              </a:xfrm>
              <a:prstGeom prst="rect">
                <a:avLst/>
              </a:prstGeom>
              <a:solidFill>
                <a:srgbClr val="FF8989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1" name="Text Box 146"/>
              <p:cNvSpPr txBox="1">
                <a:spLocks noChangeArrowheads="1"/>
              </p:cNvSpPr>
              <p:nvPr/>
            </p:nvSpPr>
            <p:spPr bwMode="auto">
              <a:xfrm>
                <a:off x="7006242" y="1867288"/>
                <a:ext cx="712053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D5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Smg</a:t>
                </a:r>
                <a:endParaRPr kumimoji="0" lang="en-GB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1" name="Group 147"/>
            <p:cNvGrpSpPr>
              <a:grpSpLocks/>
            </p:cNvGrpSpPr>
            <p:nvPr/>
          </p:nvGrpSpPr>
          <p:grpSpPr bwMode="auto">
            <a:xfrm>
              <a:off x="6928326" y="5658159"/>
              <a:ext cx="990600" cy="609601"/>
              <a:chOff x="1104" y="1296"/>
              <a:chExt cx="624" cy="384"/>
            </a:xfrm>
            <a:solidFill>
              <a:srgbClr val="FF8989"/>
            </a:solidFill>
          </p:grpSpPr>
          <p:sp>
            <p:nvSpPr>
              <p:cNvPr id="128" name="Rectangle 148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9" name="Text Box 149"/>
              <p:cNvSpPr txBox="1">
                <a:spLocks noChangeArrowheads="1"/>
              </p:cNvSpPr>
              <p:nvPr/>
            </p:nvSpPr>
            <p:spPr bwMode="auto">
              <a:xfrm>
                <a:off x="1254" y="1344"/>
                <a:ext cx="332" cy="29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10</a:t>
                </a: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12" name="Group 150"/>
            <p:cNvGrpSpPr>
              <a:grpSpLocks/>
            </p:cNvGrpSpPr>
            <p:nvPr/>
          </p:nvGrpSpPr>
          <p:grpSpPr bwMode="auto">
            <a:xfrm>
              <a:off x="5937726" y="5658156"/>
              <a:ext cx="990600" cy="609600"/>
              <a:chOff x="1104" y="1296"/>
              <a:chExt cx="624" cy="384"/>
            </a:xfrm>
            <a:solidFill>
              <a:srgbClr val="FF8989"/>
            </a:solidFill>
          </p:grpSpPr>
          <p:sp>
            <p:nvSpPr>
              <p:cNvPr id="126" name="Rectangle 151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7" name="Text Box 152"/>
              <p:cNvSpPr txBox="1">
                <a:spLocks noChangeArrowheads="1"/>
              </p:cNvSpPr>
              <p:nvPr/>
            </p:nvSpPr>
            <p:spPr bwMode="auto">
              <a:xfrm>
                <a:off x="1254" y="1344"/>
                <a:ext cx="332" cy="29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20</a:t>
                </a: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113" name="Group 153"/>
            <p:cNvGrpSpPr>
              <a:grpSpLocks/>
            </p:cNvGrpSpPr>
            <p:nvPr/>
          </p:nvGrpSpPr>
          <p:grpSpPr bwMode="auto">
            <a:xfrm>
              <a:off x="4947126" y="5658156"/>
              <a:ext cx="990600" cy="609600"/>
              <a:chOff x="1104" y="1296"/>
              <a:chExt cx="624" cy="384"/>
            </a:xfrm>
            <a:solidFill>
              <a:srgbClr val="FF8989"/>
            </a:solidFill>
          </p:grpSpPr>
          <p:sp>
            <p:nvSpPr>
              <p:cNvPr id="124" name="Rectangle 154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5" name="Text Box 155"/>
              <p:cNvSpPr txBox="1">
                <a:spLocks noChangeArrowheads="1"/>
              </p:cNvSpPr>
              <p:nvPr/>
            </p:nvSpPr>
            <p:spPr bwMode="auto">
              <a:xfrm>
                <a:off x="1233" y="1344"/>
                <a:ext cx="332" cy="29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20</a:t>
                </a: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114" name="Text Box 76"/>
            <p:cNvSpPr txBox="1">
              <a:spLocks noChangeArrowheads="1"/>
            </p:cNvSpPr>
            <p:nvPr/>
          </p:nvSpPr>
          <p:spPr bwMode="auto">
            <a:xfrm>
              <a:off x="3958848" y="2599602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5" name="Text Box 79"/>
            <p:cNvSpPr txBox="1">
              <a:spLocks noChangeArrowheads="1"/>
            </p:cNvSpPr>
            <p:nvPr/>
          </p:nvSpPr>
          <p:spPr bwMode="auto">
            <a:xfrm>
              <a:off x="3958848" y="3361602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6" name="Text Box 82"/>
            <p:cNvSpPr txBox="1">
              <a:spLocks noChangeArrowheads="1"/>
            </p:cNvSpPr>
            <p:nvPr/>
          </p:nvSpPr>
          <p:spPr bwMode="auto">
            <a:xfrm>
              <a:off x="3958848" y="4123602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7" name="Text Box 85"/>
            <p:cNvSpPr txBox="1">
              <a:spLocks noChangeArrowheads="1"/>
            </p:cNvSpPr>
            <p:nvPr/>
          </p:nvSpPr>
          <p:spPr bwMode="auto">
            <a:xfrm>
              <a:off x="3979486" y="4906240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118" name="Group 115"/>
            <p:cNvGrpSpPr/>
            <p:nvPr/>
          </p:nvGrpSpPr>
          <p:grpSpPr>
            <a:xfrm>
              <a:off x="3958848" y="1866263"/>
              <a:ext cx="990600" cy="733340"/>
              <a:chOff x="3888522" y="1846907"/>
              <a:chExt cx="990600" cy="733340"/>
            </a:xfrm>
            <a:solidFill>
              <a:srgbClr val="FFCC00">
                <a:lumMod val="60000"/>
                <a:lumOff val="40000"/>
              </a:srgbClr>
            </a:solidFill>
          </p:grpSpPr>
          <p:sp>
            <p:nvSpPr>
              <p:cNvPr id="122" name="Rectangle 137"/>
              <p:cNvSpPr>
                <a:spLocks noChangeArrowheads="1"/>
              </p:cNvSpPr>
              <p:nvPr/>
            </p:nvSpPr>
            <p:spPr bwMode="auto">
              <a:xfrm>
                <a:off x="3888522" y="1846907"/>
                <a:ext cx="990600" cy="733340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" name="Text Box 139"/>
              <p:cNvSpPr txBox="1">
                <a:spLocks noChangeArrowheads="1"/>
              </p:cNvSpPr>
              <p:nvPr/>
            </p:nvSpPr>
            <p:spPr bwMode="auto">
              <a:xfrm>
                <a:off x="4100561" y="1856734"/>
                <a:ext cx="617990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D2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Yog</a:t>
                </a:r>
              </a:p>
            </p:txBody>
          </p:sp>
        </p:grpSp>
        <p:grpSp>
          <p:nvGrpSpPr>
            <p:cNvPr id="119" name="Group 153"/>
            <p:cNvGrpSpPr>
              <a:grpSpLocks/>
            </p:cNvGrpSpPr>
            <p:nvPr/>
          </p:nvGrpSpPr>
          <p:grpSpPr bwMode="auto">
            <a:xfrm>
              <a:off x="3958848" y="5647602"/>
              <a:ext cx="990600" cy="609600"/>
              <a:chOff x="1104" y="1296"/>
              <a:chExt cx="624" cy="384"/>
            </a:xfrm>
            <a:solidFill>
              <a:srgbClr val="FF8989"/>
            </a:solidFill>
          </p:grpSpPr>
          <p:sp>
            <p:nvSpPr>
              <p:cNvPr id="120" name="Rectangle 154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grpFill/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Text Box 155"/>
              <p:cNvSpPr txBox="1">
                <a:spLocks noChangeArrowheads="1"/>
              </p:cNvSpPr>
              <p:nvPr/>
            </p:nvSpPr>
            <p:spPr bwMode="auto">
              <a:xfrm>
                <a:off x="1254" y="1344"/>
                <a:ext cx="332" cy="29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30</a:t>
                </a: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</p:grpSp>
      <p:sp>
        <p:nvSpPr>
          <p:cNvPr id="168" name="Rectangle 2"/>
          <p:cNvSpPr txBox="1">
            <a:spLocks noChangeArrowheads="1"/>
          </p:cNvSpPr>
          <p:nvPr/>
        </p:nvSpPr>
        <p:spPr bwMode="auto">
          <a:xfrm>
            <a:off x="1371600" y="631368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6.2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Transshipment (4)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69" name="Text Box 62"/>
          <p:cNvSpPr txBox="1">
            <a:spLocks noChangeArrowheads="1"/>
          </p:cNvSpPr>
          <p:nvPr/>
        </p:nvSpPr>
        <p:spPr bwMode="auto">
          <a:xfrm>
            <a:off x="5937250" y="2784018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0" name="Text Box 67"/>
          <p:cNvSpPr txBox="1">
            <a:spLocks noChangeArrowheads="1"/>
          </p:cNvSpPr>
          <p:nvPr/>
        </p:nvSpPr>
        <p:spPr bwMode="auto">
          <a:xfrm>
            <a:off x="5937250" y="354601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5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1" name="Text Box 70"/>
          <p:cNvSpPr txBox="1">
            <a:spLocks noChangeArrowheads="1"/>
          </p:cNvSpPr>
          <p:nvPr/>
        </p:nvSpPr>
        <p:spPr bwMode="auto">
          <a:xfrm>
            <a:off x="5937250" y="4308018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2" name="Text Box 73"/>
          <p:cNvSpPr txBox="1">
            <a:spLocks noChangeArrowheads="1"/>
          </p:cNvSpPr>
          <p:nvPr/>
        </p:nvSpPr>
        <p:spPr bwMode="auto">
          <a:xfrm>
            <a:off x="5937250" y="507001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3" name="Text Box 76"/>
          <p:cNvSpPr txBox="1">
            <a:spLocks noChangeArrowheads="1"/>
          </p:cNvSpPr>
          <p:nvPr/>
        </p:nvSpPr>
        <p:spPr bwMode="auto">
          <a:xfrm>
            <a:off x="4946650" y="278401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" name="Text Box 79"/>
          <p:cNvSpPr txBox="1">
            <a:spLocks noChangeArrowheads="1"/>
          </p:cNvSpPr>
          <p:nvPr/>
        </p:nvSpPr>
        <p:spPr bwMode="auto">
          <a:xfrm>
            <a:off x="4946650" y="3546018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5" name="Text Box 82"/>
          <p:cNvSpPr txBox="1">
            <a:spLocks noChangeArrowheads="1"/>
          </p:cNvSpPr>
          <p:nvPr/>
        </p:nvSpPr>
        <p:spPr bwMode="auto">
          <a:xfrm>
            <a:off x="4946650" y="430801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6" name="Text Box 85"/>
          <p:cNvSpPr txBox="1">
            <a:spLocks noChangeArrowheads="1"/>
          </p:cNvSpPr>
          <p:nvPr/>
        </p:nvSpPr>
        <p:spPr bwMode="auto">
          <a:xfrm>
            <a:off x="4946650" y="507001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7" name="Text Box 88"/>
          <p:cNvSpPr txBox="1">
            <a:spLocks noChangeArrowheads="1"/>
          </p:cNvSpPr>
          <p:nvPr/>
        </p:nvSpPr>
        <p:spPr bwMode="auto">
          <a:xfrm>
            <a:off x="6927850" y="278401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8" name="Text Box 91"/>
          <p:cNvSpPr txBox="1">
            <a:spLocks noChangeArrowheads="1"/>
          </p:cNvSpPr>
          <p:nvPr/>
        </p:nvSpPr>
        <p:spPr bwMode="auto">
          <a:xfrm>
            <a:off x="6927850" y="3546018"/>
            <a:ext cx="398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9" name="Text Box 94"/>
          <p:cNvSpPr txBox="1">
            <a:spLocks noChangeArrowheads="1"/>
          </p:cNvSpPr>
          <p:nvPr/>
        </p:nvSpPr>
        <p:spPr bwMode="auto">
          <a:xfrm>
            <a:off x="6927850" y="430801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0" name="Text Box 97"/>
          <p:cNvSpPr txBox="1">
            <a:spLocks noChangeArrowheads="1"/>
          </p:cNvSpPr>
          <p:nvPr/>
        </p:nvSpPr>
        <p:spPr bwMode="auto">
          <a:xfrm>
            <a:off x="6927850" y="5070018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92088" y="2928481"/>
            <a:ext cx="2392362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Biaya pengiriman :</a:t>
            </a:r>
          </a:p>
          <a:p>
            <a:pPr marL="233363" indent="-233363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Label garis (jika ada garis)</a:t>
            </a:r>
          </a:p>
          <a:p>
            <a:pPr marL="233363" indent="-233363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0 jika node sama</a:t>
            </a:r>
          </a:p>
          <a:p>
            <a:pPr marL="233363" indent="-233363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Arial Narrow"/>
              </a:rPr>
              <a:t>M (bil pos besar) jika tdk ada garis</a:t>
            </a:r>
          </a:p>
        </p:txBody>
      </p:sp>
      <p:grpSp>
        <p:nvGrpSpPr>
          <p:cNvPr id="182" name="Group 100"/>
          <p:cNvGrpSpPr>
            <a:grpSpLocks/>
          </p:cNvGrpSpPr>
          <p:nvPr/>
        </p:nvGrpSpPr>
        <p:grpSpPr bwMode="auto">
          <a:xfrm>
            <a:off x="228600" y="718681"/>
            <a:ext cx="2960688" cy="1890712"/>
            <a:chOff x="685800" y="1809750"/>
            <a:chExt cx="4675188" cy="2565400"/>
          </a:xfrm>
        </p:grpSpPr>
        <p:pic>
          <p:nvPicPr>
            <p:cNvPr id="18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828800"/>
              <a:ext cx="4675188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" name="Flowchart: Alternate Process 106"/>
            <p:cNvSpPr>
              <a:spLocks noChangeArrowheads="1"/>
            </p:cNvSpPr>
            <p:nvPr/>
          </p:nvSpPr>
          <p:spPr bwMode="auto">
            <a:xfrm>
              <a:off x="3829050" y="1809750"/>
              <a:ext cx="1162050" cy="596900"/>
            </a:xfrm>
            <a:prstGeom prst="flowChartAlternateProcess">
              <a:avLst/>
            </a:prstGeom>
            <a:solidFill>
              <a:srgbClr val="FF9F9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Semarang</a:t>
              </a:r>
            </a:p>
          </p:txBody>
        </p:sp>
        <p:sp>
          <p:nvSpPr>
            <p:cNvPr id="185" name="Flowchart: Alternate Process 184"/>
            <p:cNvSpPr/>
            <p:nvPr/>
          </p:nvSpPr>
          <p:spPr bwMode="auto">
            <a:xfrm>
              <a:off x="1074355" y="3778496"/>
              <a:ext cx="1160649" cy="596654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2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Jogjakarta</a:t>
              </a:r>
            </a:p>
          </p:txBody>
        </p:sp>
        <p:sp>
          <p:nvSpPr>
            <p:cNvPr id="186" name="Flowchart: Alternate Process 112"/>
            <p:cNvSpPr>
              <a:spLocks noChangeArrowheads="1"/>
            </p:cNvSpPr>
            <p:nvPr/>
          </p:nvSpPr>
          <p:spPr bwMode="auto">
            <a:xfrm>
              <a:off x="1079500" y="1809750"/>
              <a:ext cx="1162050" cy="596900"/>
            </a:xfrm>
            <a:prstGeom prst="flowChartAlternateProcess">
              <a:avLst/>
            </a:prstGeom>
            <a:solidFill>
              <a:srgbClr val="92D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Jakarta</a:t>
              </a:r>
            </a:p>
          </p:txBody>
        </p:sp>
        <p:sp>
          <p:nvSpPr>
            <p:cNvPr id="187" name="Flowchart: Alternate Process 186"/>
            <p:cNvSpPr/>
            <p:nvPr/>
          </p:nvSpPr>
          <p:spPr bwMode="auto">
            <a:xfrm>
              <a:off x="3829331" y="3752648"/>
              <a:ext cx="1160650" cy="596654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4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Malang</a:t>
              </a:r>
            </a:p>
          </p:txBody>
        </p:sp>
        <p:sp>
          <p:nvSpPr>
            <p:cNvPr id="188" name="Flowchart: Alternate Process 187"/>
            <p:cNvSpPr/>
            <p:nvPr/>
          </p:nvSpPr>
          <p:spPr bwMode="auto">
            <a:xfrm>
              <a:off x="2495712" y="2813509"/>
              <a:ext cx="1052857" cy="557882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3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Surabaya</a:t>
              </a:r>
            </a:p>
          </p:txBody>
        </p:sp>
      </p:grpSp>
      <p:sp>
        <p:nvSpPr>
          <p:cNvPr id="189" name="Text Box 85"/>
          <p:cNvSpPr txBox="1">
            <a:spLocks noChangeArrowheads="1"/>
          </p:cNvSpPr>
          <p:nvPr/>
        </p:nvSpPr>
        <p:spPr bwMode="auto">
          <a:xfrm>
            <a:off x="3983038" y="2798306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0" name="Text Box 82"/>
          <p:cNvSpPr txBox="1">
            <a:spLocks noChangeArrowheads="1"/>
          </p:cNvSpPr>
          <p:nvPr/>
        </p:nvSpPr>
        <p:spPr bwMode="auto">
          <a:xfrm>
            <a:off x="3971925" y="3577768"/>
            <a:ext cx="328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1" name="Text Box 82"/>
          <p:cNvSpPr txBox="1">
            <a:spLocks noChangeArrowheads="1"/>
          </p:cNvSpPr>
          <p:nvPr/>
        </p:nvSpPr>
        <p:spPr bwMode="auto">
          <a:xfrm>
            <a:off x="3971925" y="4311193"/>
            <a:ext cx="328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2" name="Text Box 82"/>
          <p:cNvSpPr txBox="1">
            <a:spLocks noChangeArrowheads="1"/>
          </p:cNvSpPr>
          <p:nvPr/>
        </p:nvSpPr>
        <p:spPr bwMode="auto">
          <a:xfrm>
            <a:off x="3951288" y="5066843"/>
            <a:ext cx="398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0000"/>
                </a:solidFill>
                <a:latin typeface="Arial" panose="020B0604020202020204" pitchFamily="34" charset="0"/>
              </a:rPr>
              <a:t>M</a:t>
            </a:r>
            <a:endParaRPr lang="en-GB" altLang="id-ID" sz="20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30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 build="p"/>
      <p:bldP spid="189" grpId="0"/>
      <p:bldP spid="190" grpId="0"/>
      <p:bldP spid="191" grpId="0"/>
      <p:bldP spid="1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516740" y="388938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6.2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Transshipment (5)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125"/>
          <p:cNvGrpSpPr>
            <a:grpSpLocks/>
          </p:cNvGrpSpPr>
          <p:nvPr/>
        </p:nvGrpSpPr>
        <p:grpSpPr bwMode="auto">
          <a:xfrm>
            <a:off x="297540" y="1752600"/>
            <a:ext cx="6145213" cy="4402138"/>
            <a:chOff x="2689831" y="1866263"/>
            <a:chExt cx="6145076" cy="4401497"/>
          </a:xfrm>
        </p:grpSpPr>
        <p:grpSp>
          <p:nvGrpSpPr>
            <p:cNvPr id="4" name="Group 119"/>
            <p:cNvGrpSpPr>
              <a:grpSpLocks/>
            </p:cNvGrpSpPr>
            <p:nvPr/>
          </p:nvGrpSpPr>
          <p:grpSpPr bwMode="auto">
            <a:xfrm>
              <a:off x="2689831" y="1866263"/>
              <a:ext cx="6145076" cy="4401497"/>
              <a:chOff x="2689831" y="1866263"/>
              <a:chExt cx="6145076" cy="4401497"/>
            </a:xfrm>
          </p:grpSpPr>
          <p:grpSp>
            <p:nvGrpSpPr>
              <p:cNvPr id="21" name="Group 118"/>
              <p:cNvGrpSpPr>
                <a:grpSpLocks/>
              </p:cNvGrpSpPr>
              <p:nvPr/>
            </p:nvGrpSpPr>
            <p:grpSpPr bwMode="auto">
              <a:xfrm>
                <a:off x="3958848" y="2599602"/>
                <a:ext cx="3960078" cy="3058554"/>
                <a:chOff x="3958848" y="2599602"/>
                <a:chExt cx="3960078" cy="3058554"/>
              </a:xfrm>
            </p:grpSpPr>
            <p:sp>
              <p:nvSpPr>
                <p:cNvPr id="74" name="Rectangle 60"/>
                <p:cNvSpPr>
                  <a:spLocks noChangeArrowheads="1"/>
                </p:cNvSpPr>
                <p:nvPr/>
              </p:nvSpPr>
              <p:spPr bwMode="auto">
                <a:xfrm>
                  <a:off x="5937784" y="261069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5" name="Rectangle 66"/>
                <p:cNvSpPr>
                  <a:spLocks noChangeArrowheads="1"/>
                </p:cNvSpPr>
                <p:nvPr/>
              </p:nvSpPr>
              <p:spPr bwMode="auto">
                <a:xfrm>
                  <a:off x="5937784" y="337258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" name="Rectangle 69"/>
                <p:cNvSpPr>
                  <a:spLocks noChangeArrowheads="1"/>
                </p:cNvSpPr>
                <p:nvPr/>
              </p:nvSpPr>
              <p:spPr bwMode="auto">
                <a:xfrm>
                  <a:off x="5937784" y="4134471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7" name="Rectangle 72"/>
                <p:cNvSpPr>
                  <a:spLocks noChangeArrowheads="1"/>
                </p:cNvSpPr>
                <p:nvPr/>
              </p:nvSpPr>
              <p:spPr bwMode="auto">
                <a:xfrm>
                  <a:off x="5937784" y="4896360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8" name="Rectangle 75"/>
                <p:cNvSpPr>
                  <a:spLocks noChangeArrowheads="1"/>
                </p:cNvSpPr>
                <p:nvPr/>
              </p:nvSpPr>
              <p:spPr bwMode="auto">
                <a:xfrm>
                  <a:off x="4947206" y="261069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" name="Rectangle 78"/>
                <p:cNvSpPr>
                  <a:spLocks noChangeArrowheads="1"/>
                </p:cNvSpPr>
                <p:nvPr/>
              </p:nvSpPr>
              <p:spPr bwMode="auto">
                <a:xfrm>
                  <a:off x="4947206" y="337258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0" name="Rectangle 81"/>
                <p:cNvSpPr>
                  <a:spLocks noChangeArrowheads="1"/>
                </p:cNvSpPr>
                <p:nvPr/>
              </p:nvSpPr>
              <p:spPr bwMode="auto">
                <a:xfrm>
                  <a:off x="4947206" y="4134471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1" name="Rectangle 84"/>
                <p:cNvSpPr>
                  <a:spLocks noChangeArrowheads="1"/>
                </p:cNvSpPr>
                <p:nvPr/>
              </p:nvSpPr>
              <p:spPr bwMode="auto">
                <a:xfrm>
                  <a:off x="4947206" y="4896360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" name="Rectangle 87"/>
                <p:cNvSpPr>
                  <a:spLocks noChangeArrowheads="1"/>
                </p:cNvSpPr>
                <p:nvPr/>
              </p:nvSpPr>
              <p:spPr bwMode="auto">
                <a:xfrm>
                  <a:off x="6928362" y="261069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3" name="Rectangle 90"/>
                <p:cNvSpPr>
                  <a:spLocks noChangeArrowheads="1"/>
                </p:cNvSpPr>
                <p:nvPr/>
              </p:nvSpPr>
              <p:spPr bwMode="auto">
                <a:xfrm>
                  <a:off x="6928362" y="337258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4" name="Rectangle 93"/>
                <p:cNvSpPr>
                  <a:spLocks noChangeArrowheads="1"/>
                </p:cNvSpPr>
                <p:nvPr/>
              </p:nvSpPr>
              <p:spPr bwMode="auto">
                <a:xfrm>
                  <a:off x="6928362" y="4134471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5" name="Rectangle 96"/>
                <p:cNvSpPr>
                  <a:spLocks noChangeArrowheads="1"/>
                </p:cNvSpPr>
                <p:nvPr/>
              </p:nvSpPr>
              <p:spPr bwMode="auto">
                <a:xfrm>
                  <a:off x="6928362" y="4896360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" name="Rectangle 75"/>
                <p:cNvSpPr>
                  <a:spLocks noChangeArrowheads="1"/>
                </p:cNvSpPr>
                <p:nvPr/>
              </p:nvSpPr>
              <p:spPr bwMode="auto">
                <a:xfrm>
                  <a:off x="3958216" y="2599581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7" name="Rectangle 78"/>
                <p:cNvSpPr>
                  <a:spLocks noChangeArrowheads="1"/>
                </p:cNvSpPr>
                <p:nvPr/>
              </p:nvSpPr>
              <p:spPr bwMode="auto">
                <a:xfrm>
                  <a:off x="3958216" y="3361470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8" name="Rectangle 81"/>
                <p:cNvSpPr>
                  <a:spLocks noChangeArrowheads="1"/>
                </p:cNvSpPr>
                <p:nvPr/>
              </p:nvSpPr>
              <p:spPr bwMode="auto">
                <a:xfrm>
                  <a:off x="3958216" y="4123359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9" name="Rectangle 84"/>
                <p:cNvSpPr>
                  <a:spLocks noChangeArrowheads="1"/>
                </p:cNvSpPr>
                <p:nvPr/>
              </p:nvSpPr>
              <p:spPr bwMode="auto">
                <a:xfrm>
                  <a:off x="3958216" y="4885248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2" name="Group 137"/>
              <p:cNvGrpSpPr>
                <a:grpSpLocks/>
              </p:cNvGrpSpPr>
              <p:nvPr/>
            </p:nvGrpSpPr>
            <p:grpSpPr bwMode="auto">
              <a:xfrm>
                <a:off x="2690041" y="2610156"/>
                <a:ext cx="1258216" cy="762000"/>
                <a:chOff x="265814" y="2078528"/>
                <a:chExt cx="1258216" cy="762000"/>
              </a:xfrm>
            </p:grpSpPr>
            <p:sp>
              <p:nvSpPr>
                <p:cNvPr id="72" name="Rectangle 99"/>
                <p:cNvSpPr>
                  <a:spLocks noChangeArrowheads="1"/>
                </p:cNvSpPr>
                <p:nvPr/>
              </p:nvSpPr>
              <p:spPr bwMode="auto">
                <a:xfrm>
                  <a:off x="265814" y="2078528"/>
                  <a:ext cx="1258216" cy="762000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110"/>
                <p:cNvSpPr txBox="1">
                  <a:spLocks noChangeArrowheads="1"/>
                </p:cNvSpPr>
                <p:nvPr/>
              </p:nvSpPr>
              <p:spPr bwMode="auto">
                <a:xfrm>
                  <a:off x="311096" y="2239981"/>
                  <a:ext cx="1065638" cy="40005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S1 (Jkt)</a:t>
                  </a:r>
                  <a:endParaRPr kumimoji="0" lang="en-GB" altLang="id-ID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3" name="Group 138"/>
              <p:cNvGrpSpPr>
                <a:grpSpLocks/>
              </p:cNvGrpSpPr>
              <p:nvPr/>
            </p:nvGrpSpPr>
            <p:grpSpPr bwMode="auto">
              <a:xfrm>
                <a:off x="2689831" y="3372156"/>
                <a:ext cx="1259885" cy="762000"/>
                <a:chOff x="265604" y="2840528"/>
                <a:chExt cx="1259885" cy="762000"/>
              </a:xfrm>
            </p:grpSpPr>
            <p:sp>
              <p:nvSpPr>
                <p:cNvPr id="70" name="Rectangle 113"/>
                <p:cNvSpPr>
                  <a:spLocks noChangeArrowheads="1"/>
                </p:cNvSpPr>
                <p:nvPr/>
              </p:nvSpPr>
              <p:spPr bwMode="auto">
                <a:xfrm>
                  <a:off x="265604" y="2840954"/>
                  <a:ext cx="1260447" cy="761889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1" name="Text Box 114"/>
                <p:cNvSpPr txBox="1">
                  <a:spLocks noChangeArrowheads="1"/>
                </p:cNvSpPr>
                <p:nvPr/>
              </p:nvSpPr>
              <p:spPr bwMode="auto">
                <a:xfrm>
                  <a:off x="300528" y="2993332"/>
                  <a:ext cx="1154087" cy="399992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S2 (Jog)</a:t>
                  </a:r>
                </a:p>
              </p:txBody>
            </p:sp>
          </p:grpSp>
          <p:grpSp>
            <p:nvGrpSpPr>
              <p:cNvPr id="24" name="Group 139"/>
              <p:cNvGrpSpPr>
                <a:grpSpLocks/>
              </p:cNvGrpSpPr>
              <p:nvPr/>
            </p:nvGrpSpPr>
            <p:grpSpPr bwMode="auto">
              <a:xfrm>
                <a:off x="2689831" y="4134156"/>
                <a:ext cx="1259885" cy="762000"/>
                <a:chOff x="265604" y="3602528"/>
                <a:chExt cx="1259885" cy="762000"/>
              </a:xfrm>
            </p:grpSpPr>
            <p:sp>
              <p:nvSpPr>
                <p:cNvPr id="68" name="Rectangle 116"/>
                <p:cNvSpPr>
                  <a:spLocks noChangeArrowheads="1"/>
                </p:cNvSpPr>
                <p:nvPr/>
              </p:nvSpPr>
              <p:spPr bwMode="auto">
                <a:xfrm>
                  <a:off x="265604" y="3602843"/>
                  <a:ext cx="1260447" cy="761889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9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300528" y="3755221"/>
                  <a:ext cx="1182662" cy="399992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S3 (Sby)</a:t>
                  </a:r>
                </a:p>
              </p:txBody>
            </p:sp>
          </p:grpSp>
          <p:grpSp>
            <p:nvGrpSpPr>
              <p:cNvPr id="25" name="Group 140"/>
              <p:cNvGrpSpPr>
                <a:grpSpLocks/>
              </p:cNvGrpSpPr>
              <p:nvPr/>
            </p:nvGrpSpPr>
            <p:grpSpPr bwMode="auto">
              <a:xfrm>
                <a:off x="2689831" y="4896156"/>
                <a:ext cx="1259885" cy="762000"/>
                <a:chOff x="265604" y="4364528"/>
                <a:chExt cx="1259885" cy="762000"/>
              </a:xfrm>
            </p:grpSpPr>
            <p:sp>
              <p:nvSpPr>
                <p:cNvPr id="66" name="Rectangle 119"/>
                <p:cNvSpPr>
                  <a:spLocks noChangeArrowheads="1"/>
                </p:cNvSpPr>
                <p:nvPr/>
              </p:nvSpPr>
              <p:spPr bwMode="auto">
                <a:xfrm>
                  <a:off x="265604" y="4364732"/>
                  <a:ext cx="1260447" cy="761889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300528" y="4517110"/>
                  <a:ext cx="1154087" cy="399992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S4 (Mlg)</a:t>
                  </a:r>
                </a:p>
              </p:txBody>
            </p:sp>
          </p:grpSp>
          <p:grpSp>
            <p:nvGrpSpPr>
              <p:cNvPr id="26" name="Group 121"/>
              <p:cNvGrpSpPr>
                <a:grpSpLocks/>
              </p:cNvGrpSpPr>
              <p:nvPr/>
            </p:nvGrpSpPr>
            <p:grpSpPr bwMode="auto">
              <a:xfrm>
                <a:off x="7920507" y="2610156"/>
                <a:ext cx="914400" cy="762000"/>
                <a:chOff x="768" y="1680"/>
                <a:chExt cx="336" cy="480"/>
              </a:xfrm>
              <a:solidFill>
                <a:srgbClr val="92D050"/>
              </a:solidFill>
            </p:grpSpPr>
            <p:sp>
              <p:nvSpPr>
                <p:cNvPr id="64" name="Rectangle 122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844" y="1776"/>
                  <a:ext cx="194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10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27" name="Group 124"/>
              <p:cNvGrpSpPr>
                <a:grpSpLocks/>
              </p:cNvGrpSpPr>
              <p:nvPr/>
            </p:nvGrpSpPr>
            <p:grpSpPr bwMode="auto">
              <a:xfrm>
                <a:off x="7920507" y="3372156"/>
                <a:ext cx="914400" cy="762000"/>
                <a:chOff x="768" y="1680"/>
                <a:chExt cx="336" cy="480"/>
              </a:xfrm>
              <a:solidFill>
                <a:srgbClr val="92D050"/>
              </a:solidFill>
            </p:grpSpPr>
            <p:sp>
              <p:nvSpPr>
                <p:cNvPr id="62" name="Rectangle 125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3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844" y="1776"/>
                  <a:ext cx="194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20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28" name="Group 127"/>
              <p:cNvGrpSpPr>
                <a:grpSpLocks/>
              </p:cNvGrpSpPr>
              <p:nvPr/>
            </p:nvGrpSpPr>
            <p:grpSpPr bwMode="auto">
              <a:xfrm>
                <a:off x="7920507" y="4134156"/>
                <a:ext cx="914400" cy="762000"/>
                <a:chOff x="768" y="1680"/>
                <a:chExt cx="336" cy="480"/>
              </a:xfrm>
              <a:solidFill>
                <a:srgbClr val="92D050"/>
              </a:solidFill>
            </p:grpSpPr>
            <p:sp>
              <p:nvSpPr>
                <p:cNvPr id="60" name="Rectangle 128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1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841" y="1776"/>
                  <a:ext cx="194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20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29" name="Group 130"/>
              <p:cNvGrpSpPr>
                <a:grpSpLocks/>
              </p:cNvGrpSpPr>
              <p:nvPr/>
            </p:nvGrpSpPr>
            <p:grpSpPr bwMode="auto">
              <a:xfrm>
                <a:off x="7920507" y="4896156"/>
                <a:ext cx="914400" cy="762000"/>
                <a:chOff x="768" y="1680"/>
                <a:chExt cx="336" cy="480"/>
              </a:xfrm>
              <a:solidFill>
                <a:srgbClr val="92D050"/>
              </a:solidFill>
            </p:grpSpPr>
            <p:sp>
              <p:nvSpPr>
                <p:cNvPr id="58" name="Rectangle 131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" name="Text Box 132"/>
                <p:cNvSpPr txBox="1">
                  <a:spLocks noChangeArrowheads="1"/>
                </p:cNvSpPr>
                <p:nvPr/>
              </p:nvSpPr>
              <p:spPr bwMode="auto">
                <a:xfrm>
                  <a:off x="841" y="1776"/>
                  <a:ext cx="194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30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30" name="Group 116"/>
              <p:cNvGrpSpPr/>
              <p:nvPr/>
            </p:nvGrpSpPr>
            <p:grpSpPr>
              <a:xfrm>
                <a:off x="4947126" y="1876817"/>
                <a:ext cx="990600" cy="733340"/>
                <a:chOff x="4876800" y="1857461"/>
                <a:chExt cx="990600" cy="733340"/>
              </a:xfrm>
              <a:solidFill>
                <a:srgbClr val="FFCC00">
                  <a:lumMod val="60000"/>
                  <a:lumOff val="40000"/>
                </a:srgbClr>
              </a:solidFill>
            </p:grpSpPr>
            <p:sp>
              <p:nvSpPr>
                <p:cNvPr id="56" name="Rectangle 137"/>
                <p:cNvSpPr>
                  <a:spLocks noChangeArrowheads="1"/>
                </p:cNvSpPr>
                <p:nvPr/>
              </p:nvSpPr>
              <p:spPr bwMode="auto">
                <a:xfrm>
                  <a:off x="4876800" y="1857461"/>
                  <a:ext cx="990600" cy="73334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7" name="Text Box 139"/>
                <p:cNvSpPr txBox="1">
                  <a:spLocks noChangeArrowheads="1"/>
                </p:cNvSpPr>
                <p:nvPr/>
              </p:nvSpPr>
              <p:spPr bwMode="auto">
                <a:xfrm>
                  <a:off x="5088839" y="1867288"/>
                  <a:ext cx="627095" cy="7078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D3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Sby</a:t>
                  </a:r>
                </a:p>
              </p:txBody>
            </p:sp>
          </p:grpSp>
          <p:grpSp>
            <p:nvGrpSpPr>
              <p:cNvPr id="31" name="Group 117"/>
              <p:cNvGrpSpPr/>
              <p:nvPr/>
            </p:nvGrpSpPr>
            <p:grpSpPr>
              <a:xfrm>
                <a:off x="5937727" y="1876817"/>
                <a:ext cx="990600" cy="733340"/>
                <a:chOff x="5867401" y="1857461"/>
                <a:chExt cx="990600" cy="733340"/>
              </a:xfrm>
              <a:solidFill>
                <a:srgbClr val="FFCC00">
                  <a:lumMod val="60000"/>
                  <a:lumOff val="40000"/>
                </a:srgbClr>
              </a:solidFill>
            </p:grpSpPr>
            <p:sp>
              <p:nvSpPr>
                <p:cNvPr id="54" name="Rectangle 142"/>
                <p:cNvSpPr>
                  <a:spLocks noChangeArrowheads="1"/>
                </p:cNvSpPr>
                <p:nvPr/>
              </p:nvSpPr>
              <p:spPr bwMode="auto">
                <a:xfrm>
                  <a:off x="5867401" y="1857461"/>
                  <a:ext cx="990600" cy="73334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6079440" y="1867288"/>
                  <a:ext cx="598242" cy="7078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D4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Mlg</a:t>
                  </a:r>
                </a:p>
              </p:txBody>
            </p:sp>
          </p:grpSp>
          <p:grpSp>
            <p:nvGrpSpPr>
              <p:cNvPr id="32" name="Group 118"/>
              <p:cNvGrpSpPr>
                <a:grpSpLocks/>
              </p:cNvGrpSpPr>
              <p:nvPr/>
            </p:nvGrpSpPr>
            <p:grpSpPr bwMode="auto">
              <a:xfrm>
                <a:off x="6928327" y="1876817"/>
                <a:ext cx="990600" cy="733340"/>
                <a:chOff x="6858001" y="1857461"/>
                <a:chExt cx="990600" cy="733340"/>
              </a:xfrm>
            </p:grpSpPr>
            <p:sp>
              <p:nvSpPr>
                <p:cNvPr id="52" name="Rectangle 145"/>
                <p:cNvSpPr>
                  <a:spLocks noChangeArrowheads="1"/>
                </p:cNvSpPr>
                <p:nvPr/>
              </p:nvSpPr>
              <p:spPr bwMode="auto">
                <a:xfrm>
                  <a:off x="6858001" y="1857461"/>
                  <a:ext cx="990600" cy="733340"/>
                </a:xfrm>
                <a:prstGeom prst="rect">
                  <a:avLst/>
                </a:prstGeom>
                <a:solidFill>
                  <a:srgbClr val="FF8989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" name="Text Box 146"/>
                <p:cNvSpPr txBox="1">
                  <a:spLocks noChangeArrowheads="1"/>
                </p:cNvSpPr>
                <p:nvPr/>
              </p:nvSpPr>
              <p:spPr bwMode="auto">
                <a:xfrm>
                  <a:off x="7006242" y="1867288"/>
                  <a:ext cx="712053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D5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Smg</a:t>
                  </a:r>
                  <a:endParaRPr kumimoji="0" lang="en-GB" altLang="id-ID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147"/>
              <p:cNvGrpSpPr>
                <a:grpSpLocks/>
              </p:cNvGrpSpPr>
              <p:nvPr/>
            </p:nvGrpSpPr>
            <p:grpSpPr bwMode="auto">
              <a:xfrm>
                <a:off x="6928326" y="5658159"/>
                <a:ext cx="990600" cy="609601"/>
                <a:chOff x="1104" y="1296"/>
                <a:chExt cx="624" cy="384"/>
              </a:xfrm>
              <a:solidFill>
                <a:srgbClr val="FF8989"/>
              </a:solidFill>
            </p:grpSpPr>
            <p:sp>
              <p:nvSpPr>
                <p:cNvPr id="50" name="Rectangle 148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" name="Text Box 149"/>
                <p:cNvSpPr txBox="1">
                  <a:spLocks noChangeArrowheads="1"/>
                </p:cNvSpPr>
                <p:nvPr/>
              </p:nvSpPr>
              <p:spPr bwMode="auto">
                <a:xfrm>
                  <a:off x="1254" y="1344"/>
                  <a:ext cx="332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10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34" name="Group 150"/>
              <p:cNvGrpSpPr>
                <a:grpSpLocks/>
              </p:cNvGrpSpPr>
              <p:nvPr/>
            </p:nvGrpSpPr>
            <p:grpSpPr bwMode="auto">
              <a:xfrm>
                <a:off x="5937726" y="5658156"/>
                <a:ext cx="990600" cy="609600"/>
                <a:chOff x="1104" y="1296"/>
                <a:chExt cx="624" cy="384"/>
              </a:xfrm>
              <a:solidFill>
                <a:srgbClr val="FF8989"/>
              </a:solidFill>
            </p:grpSpPr>
            <p:sp>
              <p:nvSpPr>
                <p:cNvPr id="48" name="Rectangle 151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9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1254" y="1344"/>
                  <a:ext cx="332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20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35" name="Group 153"/>
              <p:cNvGrpSpPr>
                <a:grpSpLocks/>
              </p:cNvGrpSpPr>
              <p:nvPr/>
            </p:nvGrpSpPr>
            <p:grpSpPr bwMode="auto">
              <a:xfrm>
                <a:off x="4947126" y="5658156"/>
                <a:ext cx="990600" cy="609600"/>
                <a:chOff x="1104" y="1296"/>
                <a:chExt cx="624" cy="384"/>
              </a:xfrm>
              <a:solidFill>
                <a:srgbClr val="FF8989"/>
              </a:solidFill>
            </p:grpSpPr>
            <p:sp>
              <p:nvSpPr>
                <p:cNvPr id="46" name="Rectangle 154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7" name="Text Box 155"/>
                <p:cNvSpPr txBox="1">
                  <a:spLocks noChangeArrowheads="1"/>
                </p:cNvSpPr>
                <p:nvPr/>
              </p:nvSpPr>
              <p:spPr bwMode="auto">
                <a:xfrm>
                  <a:off x="1233" y="1344"/>
                  <a:ext cx="332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20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sp>
            <p:nvSpPr>
              <p:cNvPr id="36" name="Text Box 76"/>
              <p:cNvSpPr txBox="1">
                <a:spLocks noChangeArrowheads="1"/>
              </p:cNvSpPr>
              <p:nvPr/>
            </p:nvSpPr>
            <p:spPr bwMode="auto">
              <a:xfrm>
                <a:off x="3958848" y="2599602"/>
                <a:ext cx="18473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37" name="Text Box 79"/>
              <p:cNvSpPr txBox="1">
                <a:spLocks noChangeArrowheads="1"/>
              </p:cNvSpPr>
              <p:nvPr/>
            </p:nvSpPr>
            <p:spPr bwMode="auto">
              <a:xfrm>
                <a:off x="3958848" y="3361602"/>
                <a:ext cx="18473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Text Box 82"/>
              <p:cNvSpPr txBox="1">
                <a:spLocks noChangeArrowheads="1"/>
              </p:cNvSpPr>
              <p:nvPr/>
            </p:nvSpPr>
            <p:spPr bwMode="auto">
              <a:xfrm>
                <a:off x="3958848" y="4123602"/>
                <a:ext cx="18473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Text Box 85"/>
              <p:cNvSpPr txBox="1">
                <a:spLocks noChangeArrowheads="1"/>
              </p:cNvSpPr>
              <p:nvPr/>
            </p:nvSpPr>
            <p:spPr bwMode="auto">
              <a:xfrm>
                <a:off x="3979486" y="4906240"/>
                <a:ext cx="18473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grpSp>
            <p:nvGrpSpPr>
              <p:cNvPr id="40" name="Group 115"/>
              <p:cNvGrpSpPr/>
              <p:nvPr/>
            </p:nvGrpSpPr>
            <p:grpSpPr>
              <a:xfrm>
                <a:off x="3958848" y="1866263"/>
                <a:ext cx="990600" cy="733340"/>
                <a:chOff x="3888522" y="1846907"/>
                <a:chExt cx="990600" cy="733340"/>
              </a:xfrm>
              <a:solidFill>
                <a:srgbClr val="FFCC00">
                  <a:lumMod val="60000"/>
                  <a:lumOff val="40000"/>
                </a:srgbClr>
              </a:solidFill>
            </p:grpSpPr>
            <p:sp>
              <p:nvSpPr>
                <p:cNvPr id="44" name="Rectangle 137"/>
                <p:cNvSpPr>
                  <a:spLocks noChangeArrowheads="1"/>
                </p:cNvSpPr>
                <p:nvPr/>
              </p:nvSpPr>
              <p:spPr bwMode="auto">
                <a:xfrm>
                  <a:off x="3888522" y="1846907"/>
                  <a:ext cx="990600" cy="73334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" name="Text Box 139"/>
                <p:cNvSpPr txBox="1">
                  <a:spLocks noChangeArrowheads="1"/>
                </p:cNvSpPr>
                <p:nvPr/>
              </p:nvSpPr>
              <p:spPr bwMode="auto">
                <a:xfrm>
                  <a:off x="4100561" y="1856734"/>
                  <a:ext cx="617990" cy="7078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D2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Yog</a:t>
                  </a:r>
                </a:p>
              </p:txBody>
            </p:sp>
          </p:grpSp>
          <p:grpSp>
            <p:nvGrpSpPr>
              <p:cNvPr id="41" name="Group 153"/>
              <p:cNvGrpSpPr>
                <a:grpSpLocks/>
              </p:cNvGrpSpPr>
              <p:nvPr/>
            </p:nvGrpSpPr>
            <p:grpSpPr bwMode="auto">
              <a:xfrm>
                <a:off x="3958848" y="5647602"/>
                <a:ext cx="990600" cy="609600"/>
                <a:chOff x="1104" y="1296"/>
                <a:chExt cx="624" cy="384"/>
              </a:xfrm>
              <a:solidFill>
                <a:srgbClr val="FF8989"/>
              </a:solidFill>
            </p:grpSpPr>
            <p:sp>
              <p:nvSpPr>
                <p:cNvPr id="42" name="Rectangle 154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3" name="Text Box 155"/>
                <p:cNvSpPr txBox="1">
                  <a:spLocks noChangeArrowheads="1"/>
                </p:cNvSpPr>
                <p:nvPr/>
              </p:nvSpPr>
              <p:spPr bwMode="auto">
                <a:xfrm>
                  <a:off x="1254" y="1344"/>
                  <a:ext cx="332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30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</p:grpSp>
        <p:sp>
          <p:nvSpPr>
            <p:cNvPr id="5" name="Text Box 62"/>
            <p:cNvSpPr txBox="1">
              <a:spLocks noChangeArrowheads="1"/>
            </p:cNvSpPr>
            <p:nvPr/>
          </p:nvSpPr>
          <p:spPr bwMode="auto">
            <a:xfrm>
              <a:off x="5937726" y="2610156"/>
              <a:ext cx="3984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Text Box 67"/>
            <p:cNvSpPr txBox="1">
              <a:spLocks noChangeArrowheads="1"/>
            </p:cNvSpPr>
            <p:nvPr/>
          </p:nvSpPr>
          <p:spPr bwMode="auto">
            <a:xfrm>
              <a:off x="5937726" y="3372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Text Box 70"/>
            <p:cNvSpPr txBox="1">
              <a:spLocks noChangeArrowheads="1"/>
            </p:cNvSpPr>
            <p:nvPr/>
          </p:nvSpPr>
          <p:spPr bwMode="auto">
            <a:xfrm>
              <a:off x="5937726" y="4134156"/>
              <a:ext cx="3984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" name="Text Box 73"/>
            <p:cNvSpPr txBox="1">
              <a:spLocks noChangeArrowheads="1"/>
            </p:cNvSpPr>
            <p:nvPr/>
          </p:nvSpPr>
          <p:spPr bwMode="auto">
            <a:xfrm>
              <a:off x="5937726" y="4896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76"/>
            <p:cNvSpPr txBox="1">
              <a:spLocks noChangeArrowheads="1"/>
            </p:cNvSpPr>
            <p:nvPr/>
          </p:nvSpPr>
          <p:spPr bwMode="auto">
            <a:xfrm>
              <a:off x="4947126" y="2610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Text Box 79"/>
            <p:cNvSpPr txBox="1">
              <a:spLocks noChangeArrowheads="1"/>
            </p:cNvSpPr>
            <p:nvPr/>
          </p:nvSpPr>
          <p:spPr bwMode="auto">
            <a:xfrm>
              <a:off x="4947126" y="3372156"/>
              <a:ext cx="3984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" name="Text Box 82"/>
            <p:cNvSpPr txBox="1">
              <a:spLocks noChangeArrowheads="1"/>
            </p:cNvSpPr>
            <p:nvPr/>
          </p:nvSpPr>
          <p:spPr bwMode="auto">
            <a:xfrm>
              <a:off x="4947126" y="4134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85"/>
            <p:cNvSpPr txBox="1">
              <a:spLocks noChangeArrowheads="1"/>
            </p:cNvSpPr>
            <p:nvPr/>
          </p:nvSpPr>
          <p:spPr bwMode="auto">
            <a:xfrm>
              <a:off x="4947126" y="4896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88"/>
            <p:cNvSpPr txBox="1">
              <a:spLocks noChangeArrowheads="1"/>
            </p:cNvSpPr>
            <p:nvPr/>
          </p:nvSpPr>
          <p:spPr bwMode="auto">
            <a:xfrm>
              <a:off x="6928326" y="2610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" name="Text Box 91"/>
            <p:cNvSpPr txBox="1">
              <a:spLocks noChangeArrowheads="1"/>
            </p:cNvSpPr>
            <p:nvPr/>
          </p:nvSpPr>
          <p:spPr bwMode="auto">
            <a:xfrm>
              <a:off x="6928326" y="3372156"/>
              <a:ext cx="3984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94"/>
            <p:cNvSpPr txBox="1">
              <a:spLocks noChangeArrowheads="1"/>
            </p:cNvSpPr>
            <p:nvPr/>
          </p:nvSpPr>
          <p:spPr bwMode="auto">
            <a:xfrm>
              <a:off x="6928326" y="4134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Text Box 97"/>
            <p:cNvSpPr txBox="1">
              <a:spLocks noChangeArrowheads="1"/>
            </p:cNvSpPr>
            <p:nvPr/>
          </p:nvSpPr>
          <p:spPr bwMode="auto">
            <a:xfrm>
              <a:off x="6928326" y="4896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" name="Text Box 85"/>
            <p:cNvSpPr txBox="1">
              <a:spLocks noChangeArrowheads="1"/>
            </p:cNvSpPr>
            <p:nvPr/>
          </p:nvSpPr>
          <p:spPr bwMode="auto">
            <a:xfrm>
              <a:off x="3983061" y="2624232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82"/>
            <p:cNvSpPr txBox="1">
              <a:spLocks noChangeArrowheads="1"/>
            </p:cNvSpPr>
            <p:nvPr/>
          </p:nvSpPr>
          <p:spPr bwMode="auto">
            <a:xfrm>
              <a:off x="3972428" y="3404017"/>
              <a:ext cx="3273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Text Box 82"/>
            <p:cNvSpPr txBox="1">
              <a:spLocks noChangeArrowheads="1"/>
            </p:cNvSpPr>
            <p:nvPr/>
          </p:nvSpPr>
          <p:spPr bwMode="auto">
            <a:xfrm>
              <a:off x="3972428" y="4137694"/>
              <a:ext cx="3273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" name="Text Box 82"/>
            <p:cNvSpPr txBox="1">
              <a:spLocks noChangeArrowheads="1"/>
            </p:cNvSpPr>
            <p:nvPr/>
          </p:nvSpPr>
          <p:spPr bwMode="auto">
            <a:xfrm>
              <a:off x="3951162" y="4892637"/>
              <a:ext cx="3978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449940" y="912813"/>
            <a:ext cx="3530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Penyelesaian Awal 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(metode Barat Laut)</a:t>
            </a:r>
          </a:p>
        </p:txBody>
      </p:sp>
      <p:grpSp>
        <p:nvGrpSpPr>
          <p:cNvPr id="91" name="Group 290"/>
          <p:cNvGrpSpPr>
            <a:grpSpLocks/>
          </p:cNvGrpSpPr>
          <p:nvPr/>
        </p:nvGrpSpPr>
        <p:grpSpPr bwMode="auto">
          <a:xfrm>
            <a:off x="1559603" y="2490788"/>
            <a:ext cx="990600" cy="762000"/>
            <a:chOff x="960" y="2064"/>
            <a:chExt cx="624" cy="480"/>
          </a:xfrm>
        </p:grpSpPr>
        <p:sp>
          <p:nvSpPr>
            <p:cNvPr id="92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93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94" name="Group 290"/>
          <p:cNvGrpSpPr>
            <a:grpSpLocks/>
          </p:cNvGrpSpPr>
          <p:nvPr/>
        </p:nvGrpSpPr>
        <p:grpSpPr bwMode="auto">
          <a:xfrm>
            <a:off x="2543853" y="2498725"/>
            <a:ext cx="990600" cy="762000"/>
            <a:chOff x="960" y="2064"/>
            <a:chExt cx="624" cy="480"/>
          </a:xfrm>
        </p:grpSpPr>
        <p:sp>
          <p:nvSpPr>
            <p:cNvPr id="95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6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97" name="Group 290"/>
          <p:cNvGrpSpPr>
            <a:grpSpLocks/>
          </p:cNvGrpSpPr>
          <p:nvPr/>
        </p:nvGrpSpPr>
        <p:grpSpPr bwMode="auto">
          <a:xfrm>
            <a:off x="3534453" y="2498725"/>
            <a:ext cx="990600" cy="762000"/>
            <a:chOff x="960" y="2064"/>
            <a:chExt cx="624" cy="480"/>
          </a:xfrm>
        </p:grpSpPr>
        <p:sp>
          <p:nvSpPr>
            <p:cNvPr id="98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9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00" name="Group 290"/>
          <p:cNvGrpSpPr>
            <a:grpSpLocks/>
          </p:cNvGrpSpPr>
          <p:nvPr/>
        </p:nvGrpSpPr>
        <p:grpSpPr bwMode="auto">
          <a:xfrm>
            <a:off x="4525053" y="2498725"/>
            <a:ext cx="990600" cy="762000"/>
            <a:chOff x="960" y="2064"/>
            <a:chExt cx="624" cy="480"/>
          </a:xfrm>
        </p:grpSpPr>
        <p:sp>
          <p:nvSpPr>
            <p:cNvPr id="101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2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Group 290"/>
          <p:cNvGrpSpPr>
            <a:grpSpLocks/>
          </p:cNvGrpSpPr>
          <p:nvPr/>
        </p:nvGrpSpPr>
        <p:grpSpPr bwMode="auto">
          <a:xfrm>
            <a:off x="1564365" y="3260725"/>
            <a:ext cx="990600" cy="762000"/>
            <a:chOff x="960" y="2064"/>
            <a:chExt cx="624" cy="480"/>
          </a:xfrm>
        </p:grpSpPr>
        <p:sp>
          <p:nvSpPr>
            <p:cNvPr id="104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05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oup 290"/>
          <p:cNvGrpSpPr>
            <a:grpSpLocks/>
          </p:cNvGrpSpPr>
          <p:nvPr/>
        </p:nvGrpSpPr>
        <p:grpSpPr bwMode="auto">
          <a:xfrm>
            <a:off x="2554965" y="3260725"/>
            <a:ext cx="990600" cy="762000"/>
            <a:chOff x="960" y="2064"/>
            <a:chExt cx="624" cy="480"/>
          </a:xfrm>
        </p:grpSpPr>
        <p:sp>
          <p:nvSpPr>
            <p:cNvPr id="107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8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09" name="Group 290"/>
          <p:cNvGrpSpPr>
            <a:grpSpLocks/>
          </p:cNvGrpSpPr>
          <p:nvPr/>
        </p:nvGrpSpPr>
        <p:grpSpPr bwMode="auto">
          <a:xfrm>
            <a:off x="3545565" y="3260725"/>
            <a:ext cx="990600" cy="762000"/>
            <a:chOff x="960" y="2064"/>
            <a:chExt cx="624" cy="480"/>
          </a:xfrm>
        </p:grpSpPr>
        <p:sp>
          <p:nvSpPr>
            <p:cNvPr id="110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1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2" name="Group 290"/>
          <p:cNvGrpSpPr>
            <a:grpSpLocks/>
          </p:cNvGrpSpPr>
          <p:nvPr/>
        </p:nvGrpSpPr>
        <p:grpSpPr bwMode="auto">
          <a:xfrm>
            <a:off x="4536165" y="3260725"/>
            <a:ext cx="990600" cy="762000"/>
            <a:chOff x="960" y="2064"/>
            <a:chExt cx="624" cy="480"/>
          </a:xfrm>
        </p:grpSpPr>
        <p:sp>
          <p:nvSpPr>
            <p:cNvPr id="113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4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115" name="Group 290"/>
          <p:cNvGrpSpPr>
            <a:grpSpLocks/>
          </p:cNvGrpSpPr>
          <p:nvPr/>
        </p:nvGrpSpPr>
        <p:grpSpPr bwMode="auto">
          <a:xfrm>
            <a:off x="1564365" y="4022725"/>
            <a:ext cx="990600" cy="762000"/>
            <a:chOff x="960" y="2064"/>
            <a:chExt cx="624" cy="480"/>
          </a:xfrm>
        </p:grpSpPr>
        <p:sp>
          <p:nvSpPr>
            <p:cNvPr id="116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7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8" name="Group 290"/>
          <p:cNvGrpSpPr>
            <a:grpSpLocks/>
          </p:cNvGrpSpPr>
          <p:nvPr/>
        </p:nvGrpSpPr>
        <p:grpSpPr bwMode="auto">
          <a:xfrm>
            <a:off x="1564365" y="4784725"/>
            <a:ext cx="990600" cy="762000"/>
            <a:chOff x="960" y="2064"/>
            <a:chExt cx="624" cy="480"/>
          </a:xfrm>
        </p:grpSpPr>
        <p:sp>
          <p:nvSpPr>
            <p:cNvPr id="119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0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21" name="TextBox 120"/>
          <p:cNvSpPr txBox="1">
            <a:spLocks noChangeArrowheads="1"/>
          </p:cNvSpPr>
          <p:nvPr/>
        </p:nvSpPr>
        <p:spPr bwMode="auto">
          <a:xfrm>
            <a:off x="1869165" y="4170363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122" name="Group 290"/>
          <p:cNvGrpSpPr>
            <a:grpSpLocks/>
          </p:cNvGrpSpPr>
          <p:nvPr/>
        </p:nvGrpSpPr>
        <p:grpSpPr bwMode="auto">
          <a:xfrm>
            <a:off x="2554965" y="4022725"/>
            <a:ext cx="990600" cy="762000"/>
            <a:chOff x="960" y="2064"/>
            <a:chExt cx="624" cy="480"/>
          </a:xfrm>
        </p:grpSpPr>
        <p:sp>
          <p:nvSpPr>
            <p:cNvPr id="123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24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25" name="Group 290"/>
          <p:cNvGrpSpPr>
            <a:grpSpLocks/>
          </p:cNvGrpSpPr>
          <p:nvPr/>
        </p:nvGrpSpPr>
        <p:grpSpPr bwMode="auto">
          <a:xfrm>
            <a:off x="3545565" y="4011613"/>
            <a:ext cx="990600" cy="762000"/>
            <a:chOff x="960" y="2064"/>
            <a:chExt cx="624" cy="480"/>
          </a:xfrm>
        </p:grpSpPr>
        <p:sp>
          <p:nvSpPr>
            <p:cNvPr id="126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7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28" name="Group 290"/>
          <p:cNvGrpSpPr>
            <a:grpSpLocks/>
          </p:cNvGrpSpPr>
          <p:nvPr/>
        </p:nvGrpSpPr>
        <p:grpSpPr bwMode="auto">
          <a:xfrm>
            <a:off x="4536165" y="4011613"/>
            <a:ext cx="990600" cy="762000"/>
            <a:chOff x="960" y="2064"/>
            <a:chExt cx="624" cy="480"/>
          </a:xfrm>
        </p:grpSpPr>
        <p:sp>
          <p:nvSpPr>
            <p:cNvPr id="129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0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31" name="Group 290"/>
          <p:cNvGrpSpPr>
            <a:grpSpLocks/>
          </p:cNvGrpSpPr>
          <p:nvPr/>
        </p:nvGrpSpPr>
        <p:grpSpPr bwMode="auto">
          <a:xfrm>
            <a:off x="2554965" y="4784725"/>
            <a:ext cx="990600" cy="762000"/>
            <a:chOff x="-384" y="2448"/>
            <a:chExt cx="624" cy="480"/>
          </a:xfrm>
        </p:grpSpPr>
        <p:sp>
          <p:nvSpPr>
            <p:cNvPr id="132" name="Rectangle 266"/>
            <p:cNvSpPr>
              <a:spLocks noChangeArrowheads="1"/>
            </p:cNvSpPr>
            <p:nvPr/>
          </p:nvSpPr>
          <p:spPr bwMode="auto">
            <a:xfrm>
              <a:off x="-384" y="2448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3" name="Text Box 267"/>
            <p:cNvSpPr txBox="1">
              <a:spLocks noChangeArrowheads="1"/>
            </p:cNvSpPr>
            <p:nvPr/>
          </p:nvSpPr>
          <p:spPr bwMode="auto">
            <a:xfrm>
              <a:off x="-384" y="2462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2902628" y="4932363"/>
            <a:ext cx="338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135" name="Group 290"/>
          <p:cNvGrpSpPr>
            <a:grpSpLocks/>
          </p:cNvGrpSpPr>
          <p:nvPr/>
        </p:nvGrpSpPr>
        <p:grpSpPr bwMode="auto">
          <a:xfrm>
            <a:off x="3545565" y="4778375"/>
            <a:ext cx="990600" cy="762000"/>
            <a:chOff x="960" y="2060"/>
            <a:chExt cx="624" cy="480"/>
          </a:xfrm>
        </p:grpSpPr>
        <p:sp>
          <p:nvSpPr>
            <p:cNvPr id="136" name="Rectangle 266"/>
            <p:cNvSpPr>
              <a:spLocks noChangeArrowheads="1"/>
            </p:cNvSpPr>
            <p:nvPr/>
          </p:nvSpPr>
          <p:spPr bwMode="auto">
            <a:xfrm>
              <a:off x="960" y="2060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37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38" name="Group 290"/>
          <p:cNvGrpSpPr>
            <a:grpSpLocks/>
          </p:cNvGrpSpPr>
          <p:nvPr/>
        </p:nvGrpSpPr>
        <p:grpSpPr bwMode="auto">
          <a:xfrm>
            <a:off x="4536165" y="4776788"/>
            <a:ext cx="990600" cy="762000"/>
            <a:chOff x="960" y="2064"/>
            <a:chExt cx="624" cy="480"/>
          </a:xfrm>
        </p:grpSpPr>
        <p:sp>
          <p:nvSpPr>
            <p:cNvPr id="139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40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141" name="TextBox 140"/>
          <p:cNvSpPr txBox="1">
            <a:spLocks noChangeArrowheads="1"/>
          </p:cNvSpPr>
          <p:nvPr/>
        </p:nvSpPr>
        <p:spPr bwMode="auto">
          <a:xfrm>
            <a:off x="6739615" y="19812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Ui</a:t>
            </a:r>
          </a:p>
        </p:txBody>
      </p:sp>
      <p:sp>
        <p:nvSpPr>
          <p:cNvPr id="142" name="TextBox 141"/>
          <p:cNvSpPr txBox="1">
            <a:spLocks noChangeArrowheads="1"/>
          </p:cNvSpPr>
          <p:nvPr/>
        </p:nvSpPr>
        <p:spPr bwMode="auto">
          <a:xfrm>
            <a:off x="830940" y="6188075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Vj</a:t>
            </a:r>
          </a:p>
        </p:txBody>
      </p:sp>
      <p:sp>
        <p:nvSpPr>
          <p:cNvPr id="143" name="TextBox 142"/>
          <p:cNvSpPr txBox="1">
            <a:spLocks noChangeArrowheads="1"/>
          </p:cNvSpPr>
          <p:nvPr/>
        </p:nvSpPr>
        <p:spPr bwMode="auto">
          <a:xfrm>
            <a:off x="6850740" y="4948238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44" name="TextBox 143"/>
          <p:cNvSpPr txBox="1">
            <a:spLocks noChangeArrowheads="1"/>
          </p:cNvSpPr>
          <p:nvPr/>
        </p:nvSpPr>
        <p:spPr bwMode="auto">
          <a:xfrm>
            <a:off x="6799940" y="2649538"/>
            <a:ext cx="44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Times New Roman" panose="02020603050405020304" pitchFamily="18" charset="0"/>
              </a:rPr>
              <a:t>-1</a:t>
            </a:r>
          </a:p>
        </p:txBody>
      </p:sp>
      <p:sp>
        <p:nvSpPr>
          <p:cNvPr id="145" name="TextBox 144"/>
          <p:cNvSpPr txBox="1">
            <a:spLocks noChangeArrowheads="1"/>
          </p:cNvSpPr>
          <p:nvPr/>
        </p:nvSpPr>
        <p:spPr bwMode="auto">
          <a:xfrm>
            <a:off x="6799940" y="3427413"/>
            <a:ext cx="441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Times New Roman" panose="02020603050405020304" pitchFamily="18" charset="0"/>
              </a:rPr>
              <a:t>-3</a:t>
            </a:r>
          </a:p>
        </p:txBody>
      </p:sp>
      <p:sp>
        <p:nvSpPr>
          <p:cNvPr id="146" name="TextBox 145"/>
          <p:cNvSpPr txBox="1">
            <a:spLocks noChangeArrowheads="1"/>
          </p:cNvSpPr>
          <p:nvPr/>
        </p:nvSpPr>
        <p:spPr bwMode="auto">
          <a:xfrm>
            <a:off x="6799940" y="4198938"/>
            <a:ext cx="441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Times New Roman" panose="02020603050405020304" pitchFamily="18" charset="0"/>
              </a:rPr>
              <a:t>-2</a:t>
            </a:r>
          </a:p>
        </p:txBody>
      </p:sp>
      <p:sp>
        <p:nvSpPr>
          <p:cNvPr id="147" name="TextBox 146"/>
          <p:cNvSpPr txBox="1">
            <a:spLocks noChangeArrowheads="1"/>
          </p:cNvSpPr>
          <p:nvPr/>
        </p:nvSpPr>
        <p:spPr bwMode="auto">
          <a:xfrm>
            <a:off x="4891765" y="6188075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48" name="TextBox 147"/>
          <p:cNvSpPr txBox="1">
            <a:spLocks noChangeArrowheads="1"/>
          </p:cNvSpPr>
          <p:nvPr/>
        </p:nvSpPr>
        <p:spPr bwMode="auto">
          <a:xfrm>
            <a:off x="3840840" y="618807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49" name="TextBox 148"/>
          <p:cNvSpPr txBox="1">
            <a:spLocks noChangeArrowheads="1"/>
          </p:cNvSpPr>
          <p:nvPr/>
        </p:nvSpPr>
        <p:spPr bwMode="auto">
          <a:xfrm>
            <a:off x="2832778" y="6188075"/>
            <a:ext cx="338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50" name="TextBox 149"/>
          <p:cNvSpPr txBox="1">
            <a:spLocks noChangeArrowheads="1"/>
          </p:cNvSpPr>
          <p:nvPr/>
        </p:nvSpPr>
        <p:spPr bwMode="auto">
          <a:xfrm>
            <a:off x="1859640" y="618807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204253" y="2451100"/>
            <a:ext cx="287337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939265" y="2498725"/>
            <a:ext cx="598488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M+1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171165" y="2498725"/>
            <a:ext cx="3556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-2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939140" y="3270250"/>
            <a:ext cx="598488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M+1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225015" y="3284538"/>
            <a:ext cx="287338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006065" y="3290888"/>
            <a:ext cx="550863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M-3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986890" y="3994150"/>
            <a:ext cx="59848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M+2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5196565" y="3994150"/>
            <a:ext cx="355600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-1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066015" y="4768850"/>
            <a:ext cx="5508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M-3</a:t>
            </a:r>
          </a:p>
        </p:txBody>
      </p:sp>
      <p:sp>
        <p:nvSpPr>
          <p:cNvPr id="160" name="TextBox 159"/>
          <p:cNvSpPr txBox="1">
            <a:spLocks noChangeArrowheads="1"/>
          </p:cNvSpPr>
          <p:nvPr/>
        </p:nvSpPr>
        <p:spPr bwMode="auto">
          <a:xfrm>
            <a:off x="6472915" y="1592263"/>
            <a:ext cx="2200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Uji Optimalitas</a:t>
            </a:r>
          </a:p>
        </p:txBody>
      </p:sp>
      <p:sp>
        <p:nvSpPr>
          <p:cNvPr id="161" name="TextBox 160"/>
          <p:cNvSpPr txBox="1">
            <a:spLocks noChangeArrowheads="1"/>
          </p:cNvSpPr>
          <p:nvPr/>
        </p:nvSpPr>
        <p:spPr bwMode="auto">
          <a:xfrm>
            <a:off x="7212690" y="3184525"/>
            <a:ext cx="1966913" cy="132397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 C</a:t>
            </a:r>
            <a:r>
              <a:rPr lang="en-US" altLang="id-ID" sz="20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</a:t>
            </a:r>
            <a:r>
              <a:rPr lang="en-US" altLang="id-ID" sz="2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-U</a:t>
            </a:r>
            <a:r>
              <a:rPr lang="en-US" altLang="id-ID" sz="20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id-ID" sz="2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</a:t>
            </a:r>
            <a:r>
              <a:rPr lang="en-US" altLang="id-ID" sz="2000" baseline="-25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id-ID" sz="2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negatif </a:t>
            </a:r>
            <a:r>
              <a:rPr lang="en-US" altLang="id-ID" sz="2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id-ID" sz="20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 Belum Optimal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901415" y="5554663"/>
            <a:ext cx="31432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FF"/>
                </a:solidFill>
                <a:latin typeface="Arial Narrow"/>
                <a:cs typeface="Arial" pitchFamily="34" charset="0"/>
              </a:rPr>
              <a:t>Pengisian menyebabkan semua sel lain dalam baris dan kolom tdk bisa diisi lagi </a:t>
            </a:r>
            <a:r>
              <a:rPr lang="en-US">
                <a:solidFill>
                  <a:srgbClr val="0000FF"/>
                </a:solidFill>
                <a:latin typeface="Arial Narrow"/>
                <a:cs typeface="Arial" pitchFamily="34" charset="0"/>
                <a:sym typeface="Wingdings" pitchFamily="2" charset="2"/>
              </a:rPr>
              <a:t> basis kurang  tambah basis semu (nilai 0)</a:t>
            </a:r>
            <a:endParaRPr lang="en-US">
              <a:solidFill>
                <a:srgbClr val="0000FF"/>
              </a:solidFill>
              <a:latin typeface="Arial Narrow"/>
              <a:cs typeface="Arial" pitchFamily="34" charset="0"/>
            </a:endParaRPr>
          </a:p>
        </p:txBody>
      </p:sp>
      <p:cxnSp>
        <p:nvCxnSpPr>
          <p:cNvPr id="163" name="Straight Arrow Connector 162"/>
          <p:cNvCxnSpPr/>
          <p:nvPr/>
        </p:nvCxnSpPr>
        <p:spPr bwMode="auto">
          <a:xfrm rot="10800000" flipV="1">
            <a:off x="7099978" y="4851400"/>
            <a:ext cx="285750" cy="223838"/>
          </a:xfrm>
          <a:prstGeom prst="straightConnector1">
            <a:avLst/>
          </a:prstGeom>
          <a:solidFill>
            <a:srgbClr val="F5EBC1"/>
          </a:solidFill>
          <a:ln w="28575" cap="flat" cmpd="sng" algn="ctr">
            <a:solidFill>
              <a:srgbClr val="F9F3DD">
                <a:lumMod val="2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4" name="TextBox 163"/>
          <p:cNvSpPr txBox="1"/>
          <p:nvPr/>
        </p:nvSpPr>
        <p:spPr>
          <a:xfrm>
            <a:off x="7436528" y="2370138"/>
            <a:ext cx="149383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Hitung nilai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aseline="-25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ij</a:t>
            </a:r>
            <a:r>
              <a:rPr lang="en-US" sz="2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– U</a:t>
            </a:r>
            <a:r>
              <a:rPr lang="en-US" sz="2000" baseline="-25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- V</a:t>
            </a:r>
            <a:r>
              <a:rPr lang="en-US" sz="2000" baseline="-25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218131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21" grpId="0"/>
      <p:bldP spid="134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 animBg="1"/>
      <p:bldP spid="162" grpId="0"/>
      <p:bldP spid="162" grpId="1"/>
      <p:bldP spid="162" grpId="2"/>
      <p:bldP spid="1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47366" y="631368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6.2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Transshipment (6)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164"/>
          <p:cNvGrpSpPr>
            <a:grpSpLocks/>
          </p:cNvGrpSpPr>
          <p:nvPr/>
        </p:nvGrpSpPr>
        <p:grpSpPr bwMode="auto">
          <a:xfrm>
            <a:off x="428166" y="1926768"/>
            <a:ext cx="6145213" cy="4402138"/>
            <a:chOff x="152400" y="1752600"/>
            <a:chExt cx="6145076" cy="4401497"/>
          </a:xfrm>
        </p:grpSpPr>
        <p:grpSp>
          <p:nvGrpSpPr>
            <p:cNvPr id="4" name="Group 125"/>
            <p:cNvGrpSpPr>
              <a:grpSpLocks/>
            </p:cNvGrpSpPr>
            <p:nvPr/>
          </p:nvGrpSpPr>
          <p:grpSpPr bwMode="auto">
            <a:xfrm>
              <a:off x="152400" y="1752600"/>
              <a:ext cx="6145076" cy="4401497"/>
              <a:chOff x="2689831" y="1866263"/>
              <a:chExt cx="6145076" cy="4401497"/>
            </a:xfrm>
          </p:grpSpPr>
          <p:grpSp>
            <p:nvGrpSpPr>
              <p:cNvPr id="64" name="Group 119"/>
              <p:cNvGrpSpPr>
                <a:grpSpLocks/>
              </p:cNvGrpSpPr>
              <p:nvPr/>
            </p:nvGrpSpPr>
            <p:grpSpPr bwMode="auto">
              <a:xfrm>
                <a:off x="2689831" y="1866263"/>
                <a:ext cx="6145076" cy="4401497"/>
                <a:chOff x="2689831" y="1866263"/>
                <a:chExt cx="6145076" cy="4401497"/>
              </a:xfrm>
            </p:grpSpPr>
            <p:grpSp>
              <p:nvGrpSpPr>
                <p:cNvPr id="81" name="Group 118"/>
                <p:cNvGrpSpPr>
                  <a:grpSpLocks/>
                </p:cNvGrpSpPr>
                <p:nvPr/>
              </p:nvGrpSpPr>
              <p:grpSpPr bwMode="auto">
                <a:xfrm>
                  <a:off x="3958848" y="2599602"/>
                  <a:ext cx="3960078" cy="3058554"/>
                  <a:chOff x="3958848" y="2599602"/>
                  <a:chExt cx="3960078" cy="3058554"/>
                </a:xfrm>
              </p:grpSpPr>
              <p:sp>
                <p:nvSpPr>
                  <p:cNvPr id="134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5937784" y="2610692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5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5937784" y="3372582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6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5937784" y="4134471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7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5937784" y="4896360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8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4947206" y="2610692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9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4947206" y="3372582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4947206" y="4134471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4947206" y="4896360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2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6928362" y="2610692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3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6928362" y="3372582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6928362" y="4134471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5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6928362" y="4896360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6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3958216" y="2599581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7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3958216" y="3361470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8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958216" y="4123359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9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958216" y="4885248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2" name="Group 137"/>
                <p:cNvGrpSpPr>
                  <a:grpSpLocks/>
                </p:cNvGrpSpPr>
                <p:nvPr/>
              </p:nvGrpSpPr>
              <p:grpSpPr bwMode="auto">
                <a:xfrm>
                  <a:off x="2690041" y="2610156"/>
                  <a:ext cx="1258216" cy="762000"/>
                  <a:chOff x="265814" y="2078528"/>
                  <a:chExt cx="1258216" cy="762000"/>
                </a:xfrm>
              </p:grpSpPr>
              <p:sp>
                <p:nvSpPr>
                  <p:cNvPr id="13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65814" y="2078528"/>
                    <a:ext cx="1258216" cy="762000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1096" y="2239981"/>
                    <a:ext cx="1065638" cy="400050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S1 (Jkt)</a:t>
                    </a:r>
                    <a:endParaRPr kumimoji="0" lang="en-GB" altLang="id-ID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3" name="Group 138"/>
                <p:cNvGrpSpPr>
                  <a:grpSpLocks/>
                </p:cNvGrpSpPr>
                <p:nvPr/>
              </p:nvGrpSpPr>
              <p:grpSpPr bwMode="auto">
                <a:xfrm>
                  <a:off x="2689831" y="3372156"/>
                  <a:ext cx="1259885" cy="762000"/>
                  <a:chOff x="265604" y="2840528"/>
                  <a:chExt cx="1259885" cy="762000"/>
                </a:xfrm>
              </p:grpSpPr>
              <p:sp>
                <p:nvSpPr>
                  <p:cNvPr id="130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65604" y="2840954"/>
                    <a:ext cx="1260447" cy="761889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1" name="Text Box 1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528" y="2993332"/>
                    <a:ext cx="1154087" cy="399992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S2 (Jog)</a:t>
                    </a:r>
                  </a:p>
                </p:txBody>
              </p:sp>
            </p:grpSp>
            <p:grpSp>
              <p:nvGrpSpPr>
                <p:cNvPr id="84" name="Group 139"/>
                <p:cNvGrpSpPr>
                  <a:grpSpLocks/>
                </p:cNvGrpSpPr>
                <p:nvPr/>
              </p:nvGrpSpPr>
              <p:grpSpPr bwMode="auto">
                <a:xfrm>
                  <a:off x="2689831" y="4134156"/>
                  <a:ext cx="1259885" cy="762000"/>
                  <a:chOff x="265604" y="3602528"/>
                  <a:chExt cx="1259885" cy="762000"/>
                </a:xfrm>
              </p:grpSpPr>
              <p:sp>
                <p:nvSpPr>
                  <p:cNvPr id="128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265604" y="3602843"/>
                    <a:ext cx="1260447" cy="761889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9" name="Text Box 1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528" y="3755221"/>
                    <a:ext cx="1182662" cy="399992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S3 (Sby)</a:t>
                    </a:r>
                  </a:p>
                </p:txBody>
              </p:sp>
            </p:grpSp>
            <p:grpSp>
              <p:nvGrpSpPr>
                <p:cNvPr id="85" name="Group 140"/>
                <p:cNvGrpSpPr>
                  <a:grpSpLocks/>
                </p:cNvGrpSpPr>
                <p:nvPr/>
              </p:nvGrpSpPr>
              <p:grpSpPr bwMode="auto">
                <a:xfrm>
                  <a:off x="2689831" y="4896156"/>
                  <a:ext cx="1259885" cy="762000"/>
                  <a:chOff x="265604" y="4364528"/>
                  <a:chExt cx="1259885" cy="762000"/>
                </a:xfrm>
              </p:grpSpPr>
              <p:sp>
                <p:nvSpPr>
                  <p:cNvPr id="126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265604" y="4364732"/>
                    <a:ext cx="1260447" cy="761889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7" name="Text 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528" y="4517110"/>
                    <a:ext cx="1154087" cy="399992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S4 (Mlg)</a:t>
                    </a:r>
                  </a:p>
                </p:txBody>
              </p:sp>
            </p:grpSp>
            <p:grpSp>
              <p:nvGrpSpPr>
                <p:cNvPr id="86" name="Group 121"/>
                <p:cNvGrpSpPr>
                  <a:grpSpLocks/>
                </p:cNvGrpSpPr>
                <p:nvPr/>
              </p:nvGrpSpPr>
              <p:grpSpPr bwMode="auto">
                <a:xfrm>
                  <a:off x="7920507" y="2610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24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5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776"/>
                    <a:ext cx="194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10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87" name="Group 124"/>
                <p:cNvGrpSpPr>
                  <a:grpSpLocks/>
                </p:cNvGrpSpPr>
                <p:nvPr/>
              </p:nvGrpSpPr>
              <p:grpSpPr bwMode="auto">
                <a:xfrm>
                  <a:off x="7920507" y="3372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22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3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776"/>
                    <a:ext cx="194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88" name="Group 127"/>
                <p:cNvGrpSpPr>
                  <a:grpSpLocks/>
                </p:cNvGrpSpPr>
                <p:nvPr/>
              </p:nvGrpSpPr>
              <p:grpSpPr bwMode="auto">
                <a:xfrm>
                  <a:off x="7920507" y="4134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20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1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1" y="1776"/>
                    <a:ext cx="194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89" name="Group 130"/>
                <p:cNvGrpSpPr>
                  <a:grpSpLocks/>
                </p:cNvGrpSpPr>
                <p:nvPr/>
              </p:nvGrpSpPr>
              <p:grpSpPr bwMode="auto">
                <a:xfrm>
                  <a:off x="7920507" y="4896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18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9" name="Text Box 1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1" y="1776"/>
                    <a:ext cx="194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30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90" name="Group 116"/>
                <p:cNvGrpSpPr/>
                <p:nvPr/>
              </p:nvGrpSpPr>
              <p:grpSpPr>
                <a:xfrm>
                  <a:off x="4947126" y="1876817"/>
                  <a:ext cx="990600" cy="733340"/>
                  <a:chOff x="4876800" y="1857461"/>
                  <a:chExt cx="990600" cy="733340"/>
                </a:xfrm>
                <a:solidFill>
                  <a:srgbClr val="FFCC00">
                    <a:lumMod val="60000"/>
                    <a:lumOff val="40000"/>
                  </a:srgbClr>
                </a:solidFill>
              </p:grpSpPr>
              <p:sp>
                <p:nvSpPr>
                  <p:cNvPr id="116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4876800" y="1857461"/>
                    <a:ext cx="990600" cy="73334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7" name="Text Box 1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839" y="1867288"/>
                    <a:ext cx="627095" cy="7078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D3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Sby</a:t>
                    </a:r>
                  </a:p>
                </p:txBody>
              </p:sp>
            </p:grpSp>
            <p:grpSp>
              <p:nvGrpSpPr>
                <p:cNvPr id="91" name="Group 117"/>
                <p:cNvGrpSpPr/>
                <p:nvPr/>
              </p:nvGrpSpPr>
              <p:grpSpPr>
                <a:xfrm>
                  <a:off x="5937727" y="1876817"/>
                  <a:ext cx="990600" cy="733340"/>
                  <a:chOff x="5867401" y="1857461"/>
                  <a:chExt cx="990600" cy="733340"/>
                </a:xfrm>
                <a:solidFill>
                  <a:srgbClr val="FFCC00">
                    <a:lumMod val="60000"/>
                    <a:lumOff val="40000"/>
                  </a:srgbClr>
                </a:solidFill>
              </p:grpSpPr>
              <p:sp>
                <p:nvSpPr>
                  <p:cNvPr id="114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5867401" y="1857461"/>
                    <a:ext cx="990600" cy="73334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5" name="Text Box 1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79440" y="1867288"/>
                    <a:ext cx="598242" cy="7078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D4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Mlg</a:t>
                    </a:r>
                  </a:p>
                </p:txBody>
              </p:sp>
            </p:grpSp>
            <p:grpSp>
              <p:nvGrpSpPr>
                <p:cNvPr id="92" name="Group 118"/>
                <p:cNvGrpSpPr>
                  <a:grpSpLocks/>
                </p:cNvGrpSpPr>
                <p:nvPr/>
              </p:nvGrpSpPr>
              <p:grpSpPr bwMode="auto">
                <a:xfrm>
                  <a:off x="6928327" y="1876817"/>
                  <a:ext cx="990600" cy="733340"/>
                  <a:chOff x="6858001" y="1857461"/>
                  <a:chExt cx="990600" cy="733340"/>
                </a:xfrm>
              </p:grpSpPr>
              <p:sp>
                <p:nvSpPr>
                  <p:cNvPr id="112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6858001" y="1857461"/>
                    <a:ext cx="990600" cy="733340"/>
                  </a:xfrm>
                  <a:prstGeom prst="rect">
                    <a:avLst/>
                  </a:prstGeom>
                  <a:solidFill>
                    <a:srgbClr val="FF8989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3" name="Text Box 1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06242" y="1867288"/>
                    <a:ext cx="712053" cy="7078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D5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Smg</a:t>
                    </a:r>
                    <a:endParaRPr kumimoji="0" lang="en-GB" altLang="id-ID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3" name="Group 147"/>
                <p:cNvGrpSpPr>
                  <a:grpSpLocks/>
                </p:cNvGrpSpPr>
                <p:nvPr/>
              </p:nvGrpSpPr>
              <p:grpSpPr bwMode="auto">
                <a:xfrm>
                  <a:off x="6928326" y="5658159"/>
                  <a:ext cx="990600" cy="609601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10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1" name="Text Box 1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4" y="1344"/>
                    <a:ext cx="332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10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94" name="Group 150"/>
                <p:cNvGrpSpPr>
                  <a:grpSpLocks/>
                </p:cNvGrpSpPr>
                <p:nvPr/>
              </p:nvGrpSpPr>
              <p:grpSpPr bwMode="auto">
                <a:xfrm>
                  <a:off x="5937726" y="5658156"/>
                  <a:ext cx="990600" cy="609600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08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9" name="Text Box 1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4" y="1344"/>
                    <a:ext cx="332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95" name="Group 153"/>
                <p:cNvGrpSpPr>
                  <a:grpSpLocks/>
                </p:cNvGrpSpPr>
                <p:nvPr/>
              </p:nvGrpSpPr>
              <p:grpSpPr bwMode="auto">
                <a:xfrm>
                  <a:off x="4947126" y="5658156"/>
                  <a:ext cx="990600" cy="609600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06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7" name="Text Box 1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33" y="1344"/>
                    <a:ext cx="332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sp>
              <p:nvSpPr>
                <p:cNvPr id="96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3958848" y="2599602"/>
                  <a:ext cx="18473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7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958848" y="3361602"/>
                  <a:ext cx="18473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8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958848" y="4123602"/>
                  <a:ext cx="18473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3979486" y="4906240"/>
                  <a:ext cx="18473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00" name="Group 115"/>
                <p:cNvGrpSpPr/>
                <p:nvPr/>
              </p:nvGrpSpPr>
              <p:grpSpPr>
                <a:xfrm>
                  <a:off x="3958848" y="1866263"/>
                  <a:ext cx="990600" cy="733340"/>
                  <a:chOff x="3888522" y="1846907"/>
                  <a:chExt cx="990600" cy="733340"/>
                </a:xfrm>
                <a:solidFill>
                  <a:srgbClr val="FFCC00">
                    <a:lumMod val="60000"/>
                    <a:lumOff val="40000"/>
                  </a:srgbClr>
                </a:solidFill>
              </p:grpSpPr>
              <p:sp>
                <p:nvSpPr>
                  <p:cNvPr id="104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3888522" y="1846907"/>
                    <a:ext cx="990600" cy="73334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5" name="Text Box 1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0561" y="1856734"/>
                    <a:ext cx="617990" cy="7078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D2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Yog</a:t>
                    </a:r>
                  </a:p>
                </p:txBody>
              </p:sp>
            </p:grpSp>
            <p:grpSp>
              <p:nvGrpSpPr>
                <p:cNvPr id="101" name="Group 153"/>
                <p:cNvGrpSpPr>
                  <a:grpSpLocks/>
                </p:cNvGrpSpPr>
                <p:nvPr/>
              </p:nvGrpSpPr>
              <p:grpSpPr bwMode="auto">
                <a:xfrm>
                  <a:off x="3958848" y="5647602"/>
                  <a:ext cx="990600" cy="609600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02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3" name="Text Box 1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4" y="1344"/>
                    <a:ext cx="332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30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65" name="Text Box 62"/>
              <p:cNvSpPr txBox="1">
                <a:spLocks noChangeArrowheads="1"/>
              </p:cNvSpPr>
              <p:nvPr/>
            </p:nvSpPr>
            <p:spPr bwMode="auto">
              <a:xfrm>
                <a:off x="5937726" y="2610156"/>
                <a:ext cx="398463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6" name="Text Box 67"/>
              <p:cNvSpPr txBox="1">
                <a:spLocks noChangeArrowheads="1"/>
              </p:cNvSpPr>
              <p:nvPr/>
            </p:nvSpPr>
            <p:spPr bwMode="auto">
              <a:xfrm>
                <a:off x="5937726" y="3372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7" name="Text Box 70"/>
              <p:cNvSpPr txBox="1">
                <a:spLocks noChangeArrowheads="1"/>
              </p:cNvSpPr>
              <p:nvPr/>
            </p:nvSpPr>
            <p:spPr bwMode="auto">
              <a:xfrm>
                <a:off x="5937726" y="4134156"/>
                <a:ext cx="398463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8" name="Text Box 73"/>
              <p:cNvSpPr txBox="1">
                <a:spLocks noChangeArrowheads="1"/>
              </p:cNvSpPr>
              <p:nvPr/>
            </p:nvSpPr>
            <p:spPr bwMode="auto">
              <a:xfrm>
                <a:off x="5937726" y="4896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9" name="Text Box 76"/>
              <p:cNvSpPr txBox="1">
                <a:spLocks noChangeArrowheads="1"/>
              </p:cNvSpPr>
              <p:nvPr/>
            </p:nvSpPr>
            <p:spPr bwMode="auto">
              <a:xfrm>
                <a:off x="4947126" y="2610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0" name="Text Box 79"/>
              <p:cNvSpPr txBox="1">
                <a:spLocks noChangeArrowheads="1"/>
              </p:cNvSpPr>
              <p:nvPr/>
            </p:nvSpPr>
            <p:spPr bwMode="auto">
              <a:xfrm>
                <a:off x="4947126" y="3372156"/>
                <a:ext cx="398463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1" name="Text Box 82"/>
              <p:cNvSpPr txBox="1">
                <a:spLocks noChangeArrowheads="1"/>
              </p:cNvSpPr>
              <p:nvPr/>
            </p:nvSpPr>
            <p:spPr bwMode="auto">
              <a:xfrm>
                <a:off x="4947126" y="4134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2" name="Text Box 85"/>
              <p:cNvSpPr txBox="1">
                <a:spLocks noChangeArrowheads="1"/>
              </p:cNvSpPr>
              <p:nvPr/>
            </p:nvSpPr>
            <p:spPr bwMode="auto">
              <a:xfrm>
                <a:off x="4947126" y="4896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Text Box 88"/>
              <p:cNvSpPr txBox="1">
                <a:spLocks noChangeArrowheads="1"/>
              </p:cNvSpPr>
              <p:nvPr/>
            </p:nvSpPr>
            <p:spPr bwMode="auto">
              <a:xfrm>
                <a:off x="6928326" y="2610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Text Box 91"/>
              <p:cNvSpPr txBox="1">
                <a:spLocks noChangeArrowheads="1"/>
              </p:cNvSpPr>
              <p:nvPr/>
            </p:nvSpPr>
            <p:spPr bwMode="auto">
              <a:xfrm>
                <a:off x="6928326" y="3372156"/>
                <a:ext cx="398463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5" name="Text Box 94"/>
              <p:cNvSpPr txBox="1">
                <a:spLocks noChangeArrowheads="1"/>
              </p:cNvSpPr>
              <p:nvPr/>
            </p:nvSpPr>
            <p:spPr bwMode="auto">
              <a:xfrm>
                <a:off x="6928326" y="4134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6" name="Text Box 97"/>
              <p:cNvSpPr txBox="1">
                <a:spLocks noChangeArrowheads="1"/>
              </p:cNvSpPr>
              <p:nvPr/>
            </p:nvSpPr>
            <p:spPr bwMode="auto">
              <a:xfrm>
                <a:off x="6928326" y="4896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Text Box 85"/>
              <p:cNvSpPr txBox="1">
                <a:spLocks noChangeArrowheads="1"/>
              </p:cNvSpPr>
              <p:nvPr/>
            </p:nvSpPr>
            <p:spPr bwMode="auto">
              <a:xfrm>
                <a:off x="3983061" y="2624232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Text Box 82"/>
              <p:cNvSpPr txBox="1">
                <a:spLocks noChangeArrowheads="1"/>
              </p:cNvSpPr>
              <p:nvPr/>
            </p:nvSpPr>
            <p:spPr bwMode="auto">
              <a:xfrm>
                <a:off x="3972428" y="3404017"/>
                <a:ext cx="32733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9" name="Text Box 82"/>
              <p:cNvSpPr txBox="1">
                <a:spLocks noChangeArrowheads="1"/>
              </p:cNvSpPr>
              <p:nvPr/>
            </p:nvSpPr>
            <p:spPr bwMode="auto">
              <a:xfrm>
                <a:off x="3972428" y="4137694"/>
                <a:ext cx="32733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80" name="Text Box 82"/>
              <p:cNvSpPr txBox="1">
                <a:spLocks noChangeArrowheads="1"/>
              </p:cNvSpPr>
              <p:nvPr/>
            </p:nvSpPr>
            <p:spPr bwMode="auto">
              <a:xfrm>
                <a:off x="3951162" y="4892637"/>
                <a:ext cx="39786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5" name="Group 290"/>
            <p:cNvGrpSpPr>
              <a:grpSpLocks/>
            </p:cNvGrpSpPr>
            <p:nvPr/>
          </p:nvGrpSpPr>
          <p:grpSpPr bwMode="auto">
            <a:xfrm>
              <a:off x="1414383" y="2491511"/>
              <a:ext cx="990600" cy="762000"/>
              <a:chOff x="960" y="2064"/>
              <a:chExt cx="624" cy="480"/>
            </a:xfrm>
          </p:grpSpPr>
          <p:sp>
            <p:nvSpPr>
              <p:cNvPr id="62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63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oup 290"/>
            <p:cNvGrpSpPr>
              <a:grpSpLocks/>
            </p:cNvGrpSpPr>
            <p:nvPr/>
          </p:nvGrpSpPr>
          <p:grpSpPr bwMode="auto">
            <a:xfrm>
              <a:off x="2397949" y="2498545"/>
              <a:ext cx="990600" cy="762000"/>
              <a:chOff x="960" y="2064"/>
              <a:chExt cx="624" cy="480"/>
            </a:xfrm>
          </p:grpSpPr>
          <p:sp>
            <p:nvSpPr>
              <p:cNvPr id="60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" name="Group 290"/>
            <p:cNvGrpSpPr>
              <a:grpSpLocks/>
            </p:cNvGrpSpPr>
            <p:nvPr/>
          </p:nvGrpSpPr>
          <p:grpSpPr bwMode="auto">
            <a:xfrm>
              <a:off x="3388549" y="2498545"/>
              <a:ext cx="990600" cy="762000"/>
              <a:chOff x="960" y="2064"/>
              <a:chExt cx="624" cy="480"/>
            </a:xfrm>
          </p:grpSpPr>
          <p:sp>
            <p:nvSpPr>
              <p:cNvPr id="58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oup 290"/>
            <p:cNvGrpSpPr>
              <a:grpSpLocks/>
            </p:cNvGrpSpPr>
            <p:nvPr/>
          </p:nvGrpSpPr>
          <p:grpSpPr bwMode="auto">
            <a:xfrm>
              <a:off x="4379149" y="2498545"/>
              <a:ext cx="990600" cy="762000"/>
              <a:chOff x="960" y="2064"/>
              <a:chExt cx="624" cy="480"/>
            </a:xfrm>
          </p:grpSpPr>
          <p:sp>
            <p:nvSpPr>
              <p:cNvPr id="56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" name="Group 290"/>
            <p:cNvGrpSpPr>
              <a:grpSpLocks/>
            </p:cNvGrpSpPr>
            <p:nvPr/>
          </p:nvGrpSpPr>
          <p:grpSpPr bwMode="auto">
            <a:xfrm>
              <a:off x="1419878" y="3260545"/>
              <a:ext cx="990600" cy="762000"/>
              <a:chOff x="960" y="2064"/>
              <a:chExt cx="624" cy="480"/>
            </a:xfrm>
          </p:grpSpPr>
          <p:sp>
            <p:nvSpPr>
              <p:cNvPr id="54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55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" name="Group 290"/>
            <p:cNvGrpSpPr>
              <a:grpSpLocks/>
            </p:cNvGrpSpPr>
            <p:nvPr/>
          </p:nvGrpSpPr>
          <p:grpSpPr bwMode="auto">
            <a:xfrm>
              <a:off x="2410478" y="3260545"/>
              <a:ext cx="990600" cy="762000"/>
              <a:chOff x="960" y="2064"/>
              <a:chExt cx="624" cy="480"/>
            </a:xfrm>
          </p:grpSpPr>
          <p:sp>
            <p:nvSpPr>
              <p:cNvPr id="52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" name="Group 290"/>
            <p:cNvGrpSpPr>
              <a:grpSpLocks/>
            </p:cNvGrpSpPr>
            <p:nvPr/>
          </p:nvGrpSpPr>
          <p:grpSpPr bwMode="auto">
            <a:xfrm>
              <a:off x="3401078" y="3260545"/>
              <a:ext cx="990600" cy="762000"/>
              <a:chOff x="960" y="2064"/>
              <a:chExt cx="624" cy="480"/>
            </a:xfrm>
          </p:grpSpPr>
          <p:sp>
            <p:nvSpPr>
              <p:cNvPr id="50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290"/>
            <p:cNvGrpSpPr>
              <a:grpSpLocks/>
            </p:cNvGrpSpPr>
            <p:nvPr/>
          </p:nvGrpSpPr>
          <p:grpSpPr bwMode="auto">
            <a:xfrm>
              <a:off x="4391678" y="3260545"/>
              <a:ext cx="990600" cy="762000"/>
              <a:chOff x="960" y="2064"/>
              <a:chExt cx="624" cy="480"/>
            </a:xfrm>
          </p:grpSpPr>
          <p:sp>
            <p:nvSpPr>
              <p:cNvPr id="48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</a:p>
            </p:txBody>
          </p:sp>
        </p:grpSp>
        <p:grpSp>
          <p:nvGrpSpPr>
            <p:cNvPr id="13" name="Group 290"/>
            <p:cNvGrpSpPr>
              <a:grpSpLocks/>
            </p:cNvGrpSpPr>
            <p:nvPr/>
          </p:nvGrpSpPr>
          <p:grpSpPr bwMode="auto">
            <a:xfrm>
              <a:off x="1419878" y="4022545"/>
              <a:ext cx="990600" cy="762000"/>
              <a:chOff x="960" y="2064"/>
              <a:chExt cx="624" cy="480"/>
            </a:xfrm>
          </p:grpSpPr>
          <p:sp>
            <p:nvSpPr>
              <p:cNvPr id="46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" name="Group 290"/>
            <p:cNvGrpSpPr>
              <a:grpSpLocks/>
            </p:cNvGrpSpPr>
            <p:nvPr/>
          </p:nvGrpSpPr>
          <p:grpSpPr bwMode="auto">
            <a:xfrm>
              <a:off x="1419878" y="4784545"/>
              <a:ext cx="990600" cy="762000"/>
              <a:chOff x="960" y="2064"/>
              <a:chExt cx="624" cy="480"/>
            </a:xfrm>
          </p:grpSpPr>
          <p:sp>
            <p:nvSpPr>
              <p:cNvPr id="44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TextBox 160"/>
            <p:cNvSpPr txBox="1">
              <a:spLocks noChangeArrowheads="1"/>
            </p:cNvSpPr>
            <p:nvPr/>
          </p:nvSpPr>
          <p:spPr bwMode="auto">
            <a:xfrm>
              <a:off x="1724678" y="4170480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16" name="Group 290"/>
            <p:cNvGrpSpPr>
              <a:grpSpLocks/>
            </p:cNvGrpSpPr>
            <p:nvPr/>
          </p:nvGrpSpPr>
          <p:grpSpPr bwMode="auto">
            <a:xfrm>
              <a:off x="2410478" y="4022545"/>
              <a:ext cx="990600" cy="762000"/>
              <a:chOff x="960" y="2064"/>
              <a:chExt cx="624" cy="480"/>
            </a:xfrm>
          </p:grpSpPr>
          <p:sp>
            <p:nvSpPr>
              <p:cNvPr id="42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43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Group 290"/>
            <p:cNvGrpSpPr>
              <a:grpSpLocks/>
            </p:cNvGrpSpPr>
            <p:nvPr/>
          </p:nvGrpSpPr>
          <p:grpSpPr bwMode="auto">
            <a:xfrm>
              <a:off x="3401078" y="4011407"/>
              <a:ext cx="990600" cy="762000"/>
              <a:chOff x="960" y="2064"/>
              <a:chExt cx="624" cy="480"/>
            </a:xfrm>
          </p:grpSpPr>
          <p:sp>
            <p:nvSpPr>
              <p:cNvPr id="40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" name="Group 290"/>
            <p:cNvGrpSpPr>
              <a:grpSpLocks/>
            </p:cNvGrpSpPr>
            <p:nvPr/>
          </p:nvGrpSpPr>
          <p:grpSpPr bwMode="auto">
            <a:xfrm>
              <a:off x="4391678" y="4011407"/>
              <a:ext cx="990600" cy="762000"/>
              <a:chOff x="960" y="2064"/>
              <a:chExt cx="624" cy="480"/>
            </a:xfrm>
          </p:grpSpPr>
          <p:sp>
            <p:nvSpPr>
              <p:cNvPr id="38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</a:p>
            </p:txBody>
          </p:sp>
        </p:grpSp>
        <p:grpSp>
          <p:nvGrpSpPr>
            <p:cNvPr id="19" name="Group 290"/>
            <p:cNvGrpSpPr>
              <a:grpSpLocks/>
            </p:cNvGrpSpPr>
            <p:nvPr/>
          </p:nvGrpSpPr>
          <p:grpSpPr bwMode="auto">
            <a:xfrm>
              <a:off x="2410478" y="4784545"/>
              <a:ext cx="990600" cy="762000"/>
              <a:chOff x="-384" y="2448"/>
              <a:chExt cx="624" cy="480"/>
            </a:xfrm>
          </p:grpSpPr>
          <p:sp>
            <p:nvSpPr>
              <p:cNvPr id="36" name="Rectangle 266"/>
              <p:cNvSpPr>
                <a:spLocks noChangeArrowheads="1"/>
              </p:cNvSpPr>
              <p:nvPr/>
            </p:nvSpPr>
            <p:spPr bwMode="auto">
              <a:xfrm>
                <a:off x="-384" y="2448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Text Box 267"/>
              <p:cNvSpPr txBox="1">
                <a:spLocks noChangeArrowheads="1"/>
              </p:cNvSpPr>
              <p:nvPr/>
            </p:nvSpPr>
            <p:spPr bwMode="auto">
              <a:xfrm>
                <a:off x="-384" y="2462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20" name="TextBox 173"/>
            <p:cNvSpPr txBox="1">
              <a:spLocks noChangeArrowheads="1"/>
            </p:cNvSpPr>
            <p:nvPr/>
          </p:nvSpPr>
          <p:spPr bwMode="auto">
            <a:xfrm>
              <a:off x="2757724" y="4932480"/>
              <a:ext cx="3385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21" name="Group 290"/>
            <p:cNvGrpSpPr>
              <a:grpSpLocks/>
            </p:cNvGrpSpPr>
            <p:nvPr/>
          </p:nvGrpSpPr>
          <p:grpSpPr bwMode="auto">
            <a:xfrm>
              <a:off x="3401078" y="4778196"/>
              <a:ext cx="990600" cy="762000"/>
              <a:chOff x="960" y="2060"/>
              <a:chExt cx="624" cy="480"/>
            </a:xfrm>
          </p:grpSpPr>
          <p:sp>
            <p:nvSpPr>
              <p:cNvPr id="34" name="Rectangle 266"/>
              <p:cNvSpPr>
                <a:spLocks noChangeArrowheads="1"/>
              </p:cNvSpPr>
              <p:nvPr/>
            </p:nvSpPr>
            <p:spPr bwMode="auto">
              <a:xfrm>
                <a:off x="960" y="2060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35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2" name="Group 290"/>
            <p:cNvGrpSpPr>
              <a:grpSpLocks/>
            </p:cNvGrpSpPr>
            <p:nvPr/>
          </p:nvGrpSpPr>
          <p:grpSpPr bwMode="auto">
            <a:xfrm>
              <a:off x="4391678" y="4777511"/>
              <a:ext cx="990600" cy="762000"/>
              <a:chOff x="960" y="2064"/>
              <a:chExt cx="624" cy="480"/>
            </a:xfrm>
          </p:grpSpPr>
          <p:sp>
            <p:nvSpPr>
              <p:cNvPr id="32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33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59048" y="2452586"/>
              <a:ext cx="287331" cy="3380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F9F3DD">
                      <a:lumMod val="1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94044" y="2498616"/>
              <a:ext cx="598475" cy="3380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F9F3DD">
                      <a:lumMod val="1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M+1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25916" y="2498616"/>
              <a:ext cx="355592" cy="3380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F9F3DD">
                      <a:lumMod val="1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93941" y="3270029"/>
              <a:ext cx="598475" cy="3380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F9F3DD">
                      <a:lumMod val="1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M+1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81375" y="3284315"/>
              <a:ext cx="287331" cy="3380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F9F3DD">
                      <a:lumMod val="1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60820" y="3290664"/>
              <a:ext cx="550851" cy="339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F9F3DD">
                      <a:lumMod val="1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M-3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41668" y="3995411"/>
              <a:ext cx="598475" cy="3380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F9F3DD">
                      <a:lumMod val="1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M+2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51316" y="3995411"/>
              <a:ext cx="355592" cy="3380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F9F3DD">
                      <a:lumMod val="1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20836" y="4768411"/>
              <a:ext cx="550851" cy="33808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F9F3DD">
                      <a:lumMod val="1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M-3</a:t>
              </a:r>
            </a:p>
          </p:txBody>
        </p:sp>
      </p:grpSp>
      <p:sp>
        <p:nvSpPr>
          <p:cNvPr id="150" name="Oval 167"/>
          <p:cNvSpPr>
            <a:spLocks noChangeArrowheads="1"/>
          </p:cNvSpPr>
          <p:nvPr/>
        </p:nvSpPr>
        <p:spPr bwMode="auto">
          <a:xfrm>
            <a:off x="2334754" y="3074531"/>
            <a:ext cx="304800" cy="3048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151" name="Oval 167"/>
          <p:cNvSpPr>
            <a:spLocks noChangeArrowheads="1"/>
          </p:cNvSpPr>
          <p:nvPr/>
        </p:nvSpPr>
        <p:spPr bwMode="auto">
          <a:xfrm>
            <a:off x="5304966" y="3074531"/>
            <a:ext cx="304800" cy="3048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+</a:t>
            </a:r>
          </a:p>
        </p:txBody>
      </p:sp>
      <p:cxnSp>
        <p:nvCxnSpPr>
          <p:cNvPr id="152" name="Straight Connector 151"/>
          <p:cNvCxnSpPr>
            <a:stCxn id="150" idx="6"/>
            <a:endCxn id="151" idx="2"/>
          </p:cNvCxnSpPr>
          <p:nvPr/>
        </p:nvCxnSpPr>
        <p:spPr bwMode="auto">
          <a:xfrm>
            <a:off x="2639554" y="3226931"/>
            <a:ext cx="2665412" cy="0"/>
          </a:xfrm>
          <a:prstGeom prst="line">
            <a:avLst/>
          </a:prstGeom>
          <a:solidFill>
            <a:srgbClr val="F5EBC1"/>
          </a:solidFill>
          <a:ln w="19050" cap="flat" cmpd="sng" algn="ctr">
            <a:solidFill>
              <a:srgbClr val="FFCC00">
                <a:lumMod val="40000"/>
                <a:lumOff val="6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3" name="Oval 167"/>
          <p:cNvSpPr>
            <a:spLocks noChangeArrowheads="1"/>
          </p:cNvSpPr>
          <p:nvPr/>
        </p:nvSpPr>
        <p:spPr bwMode="auto">
          <a:xfrm>
            <a:off x="2344279" y="4596943"/>
            <a:ext cx="304800" cy="3048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+</a:t>
            </a:r>
          </a:p>
        </p:txBody>
      </p:sp>
      <p:cxnSp>
        <p:nvCxnSpPr>
          <p:cNvPr id="154" name="Straight Connector 153"/>
          <p:cNvCxnSpPr>
            <a:stCxn id="150" idx="4"/>
            <a:endCxn id="153" idx="0"/>
          </p:cNvCxnSpPr>
          <p:nvPr/>
        </p:nvCxnSpPr>
        <p:spPr bwMode="auto">
          <a:xfrm rot="16200000" flipH="1">
            <a:off x="1883111" y="3983374"/>
            <a:ext cx="1217612" cy="9525"/>
          </a:xfrm>
          <a:prstGeom prst="line">
            <a:avLst/>
          </a:prstGeom>
          <a:solidFill>
            <a:srgbClr val="F5EBC1"/>
          </a:solidFill>
          <a:ln w="19050" cap="flat" cmpd="sng" algn="ctr">
            <a:solidFill>
              <a:srgbClr val="FFCC00">
                <a:lumMod val="40000"/>
                <a:lumOff val="6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5" name="Oval 167"/>
          <p:cNvSpPr>
            <a:spLocks noChangeArrowheads="1"/>
          </p:cNvSpPr>
          <p:nvPr/>
        </p:nvSpPr>
        <p:spPr bwMode="auto">
          <a:xfrm>
            <a:off x="3326941" y="4606468"/>
            <a:ext cx="304800" cy="3048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-</a:t>
            </a:r>
          </a:p>
        </p:txBody>
      </p:sp>
      <p:cxnSp>
        <p:nvCxnSpPr>
          <p:cNvPr id="156" name="Straight Connector 155"/>
          <p:cNvCxnSpPr>
            <a:stCxn id="155" idx="2"/>
          </p:cNvCxnSpPr>
          <p:nvPr/>
        </p:nvCxnSpPr>
        <p:spPr bwMode="auto">
          <a:xfrm rot="10800000">
            <a:off x="2664954" y="4750931"/>
            <a:ext cx="661987" cy="7937"/>
          </a:xfrm>
          <a:prstGeom prst="line">
            <a:avLst/>
          </a:prstGeom>
          <a:solidFill>
            <a:srgbClr val="F5EBC1"/>
          </a:solidFill>
          <a:ln w="19050" cap="flat" cmpd="sng" algn="ctr">
            <a:solidFill>
              <a:srgbClr val="FFCC00">
                <a:lumMod val="40000"/>
                <a:lumOff val="6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Oval 167"/>
          <p:cNvSpPr>
            <a:spLocks noChangeArrowheads="1"/>
          </p:cNvSpPr>
          <p:nvPr/>
        </p:nvSpPr>
        <p:spPr bwMode="auto">
          <a:xfrm>
            <a:off x="3331704" y="5373231"/>
            <a:ext cx="304800" cy="3048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+</a:t>
            </a:r>
          </a:p>
        </p:txBody>
      </p:sp>
      <p:cxnSp>
        <p:nvCxnSpPr>
          <p:cNvPr id="158" name="Straight Connector 157"/>
          <p:cNvCxnSpPr>
            <a:stCxn id="155" idx="4"/>
            <a:endCxn id="157" idx="0"/>
          </p:cNvCxnSpPr>
          <p:nvPr/>
        </p:nvCxnSpPr>
        <p:spPr bwMode="auto">
          <a:xfrm rot="16200000" flipH="1">
            <a:off x="3250741" y="5139868"/>
            <a:ext cx="461963" cy="4763"/>
          </a:xfrm>
          <a:prstGeom prst="line">
            <a:avLst/>
          </a:prstGeom>
          <a:solidFill>
            <a:srgbClr val="F5EBC1"/>
          </a:solidFill>
          <a:ln w="19050" cap="flat" cmpd="sng" algn="ctr">
            <a:solidFill>
              <a:srgbClr val="FFCC00">
                <a:lumMod val="40000"/>
                <a:lumOff val="6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Oval 167"/>
          <p:cNvSpPr>
            <a:spLocks noChangeArrowheads="1"/>
          </p:cNvSpPr>
          <p:nvPr/>
        </p:nvSpPr>
        <p:spPr bwMode="auto">
          <a:xfrm>
            <a:off x="5303379" y="5355768"/>
            <a:ext cx="304800" cy="304800"/>
          </a:xfrm>
          <a:prstGeom prst="ellipse">
            <a:avLst/>
          </a:prstGeom>
          <a:solidFill>
            <a:srgbClr val="00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-</a:t>
            </a:r>
          </a:p>
        </p:txBody>
      </p:sp>
      <p:cxnSp>
        <p:nvCxnSpPr>
          <p:cNvPr id="160" name="Straight Connector 159"/>
          <p:cNvCxnSpPr>
            <a:stCxn id="159" idx="2"/>
            <a:endCxn id="157" idx="6"/>
          </p:cNvCxnSpPr>
          <p:nvPr/>
        </p:nvCxnSpPr>
        <p:spPr bwMode="auto">
          <a:xfrm rot="10800000" flipV="1">
            <a:off x="3636504" y="5508168"/>
            <a:ext cx="1666875" cy="17463"/>
          </a:xfrm>
          <a:prstGeom prst="line">
            <a:avLst/>
          </a:prstGeom>
          <a:solidFill>
            <a:srgbClr val="F5EBC1"/>
          </a:solidFill>
          <a:ln w="19050" cap="flat" cmpd="sng" algn="ctr">
            <a:solidFill>
              <a:srgbClr val="FFCC00">
                <a:lumMod val="40000"/>
                <a:lumOff val="6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>
            <a:stCxn id="151" idx="4"/>
            <a:endCxn id="159" idx="0"/>
          </p:cNvCxnSpPr>
          <p:nvPr/>
        </p:nvCxnSpPr>
        <p:spPr bwMode="auto">
          <a:xfrm rot="5400000">
            <a:off x="4468354" y="4366756"/>
            <a:ext cx="1976437" cy="1587"/>
          </a:xfrm>
          <a:prstGeom prst="line">
            <a:avLst/>
          </a:prstGeom>
          <a:solidFill>
            <a:srgbClr val="F5EBC1"/>
          </a:solidFill>
          <a:ln w="19050" cap="flat" cmpd="sng" algn="ctr">
            <a:solidFill>
              <a:srgbClr val="FFCC00">
                <a:lumMod val="40000"/>
                <a:lumOff val="6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2" name="TextBox 161"/>
          <p:cNvSpPr txBox="1">
            <a:spLocks noChangeArrowheads="1"/>
          </p:cNvSpPr>
          <p:nvPr/>
        </p:nvSpPr>
        <p:spPr bwMode="auto">
          <a:xfrm>
            <a:off x="6784516" y="1939468"/>
            <a:ext cx="24812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Mencari Loop sel yg perlu direvisi</a:t>
            </a:r>
          </a:p>
        </p:txBody>
      </p:sp>
    </p:spTree>
    <p:extLst>
      <p:ext uri="{BB962C8B-B14F-4D97-AF65-F5344CB8AC3E}">
        <p14:creationId xmlns:p14="http://schemas.microsoft.com/office/powerpoint/2010/main" val="52714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3" grpId="0" animBg="1"/>
      <p:bldP spid="155" grpId="0" animBg="1"/>
      <p:bldP spid="157" grpId="0" animBg="1"/>
      <p:bldP spid="159" grpId="0" animBg="1"/>
      <p:bldP spid="1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61880" y="457200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6.2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Transshipment (7)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167"/>
          <p:cNvGrpSpPr>
            <a:grpSpLocks/>
          </p:cNvGrpSpPr>
          <p:nvPr/>
        </p:nvGrpSpPr>
        <p:grpSpPr bwMode="auto">
          <a:xfrm>
            <a:off x="506180" y="222250"/>
            <a:ext cx="3813175" cy="2765425"/>
            <a:chOff x="152400" y="1752600"/>
            <a:chExt cx="6145076" cy="4401497"/>
          </a:xfrm>
        </p:grpSpPr>
        <p:grpSp>
          <p:nvGrpSpPr>
            <p:cNvPr id="4" name="Group 164"/>
            <p:cNvGrpSpPr>
              <a:grpSpLocks/>
            </p:cNvGrpSpPr>
            <p:nvPr/>
          </p:nvGrpSpPr>
          <p:grpSpPr bwMode="auto">
            <a:xfrm>
              <a:off x="152400" y="1752600"/>
              <a:ext cx="6145076" cy="4401497"/>
              <a:chOff x="152400" y="1752600"/>
              <a:chExt cx="6145076" cy="4401497"/>
            </a:xfrm>
          </p:grpSpPr>
          <p:grpSp>
            <p:nvGrpSpPr>
              <p:cNvPr id="17" name="Group 125"/>
              <p:cNvGrpSpPr>
                <a:grpSpLocks/>
              </p:cNvGrpSpPr>
              <p:nvPr/>
            </p:nvGrpSpPr>
            <p:grpSpPr bwMode="auto">
              <a:xfrm>
                <a:off x="152400" y="1752600"/>
                <a:ext cx="6145076" cy="4401497"/>
                <a:chOff x="2689831" y="1866263"/>
                <a:chExt cx="6145076" cy="4401497"/>
              </a:xfrm>
            </p:grpSpPr>
            <p:grpSp>
              <p:nvGrpSpPr>
                <p:cNvPr id="77" name="Group 119"/>
                <p:cNvGrpSpPr>
                  <a:grpSpLocks/>
                </p:cNvGrpSpPr>
                <p:nvPr/>
              </p:nvGrpSpPr>
              <p:grpSpPr bwMode="auto">
                <a:xfrm>
                  <a:off x="2689831" y="1866263"/>
                  <a:ext cx="6145076" cy="4401497"/>
                  <a:chOff x="2689831" y="1866263"/>
                  <a:chExt cx="6145076" cy="4401497"/>
                </a:xfrm>
              </p:grpSpPr>
              <p:grpSp>
                <p:nvGrpSpPr>
                  <p:cNvPr id="94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3958848" y="2599602"/>
                    <a:ext cx="3960078" cy="3058554"/>
                    <a:chOff x="3958848" y="2599602"/>
                    <a:chExt cx="3960078" cy="3058554"/>
                  </a:xfrm>
                </p:grpSpPr>
                <p:sp>
                  <p:nvSpPr>
                    <p:cNvPr id="147" name="Rectangle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38893" y="2609110"/>
                      <a:ext cx="990069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48" name="Rectangle 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38893" y="3372171"/>
                      <a:ext cx="990069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49" name="Rectangle 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38893" y="4135232"/>
                      <a:ext cx="990069" cy="760535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50" name="Rectangle 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38893" y="4895767"/>
                      <a:ext cx="990069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51" name="Rectangle 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46266" y="2609110"/>
                      <a:ext cx="992627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52" name="Rectangle 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46266" y="3372171"/>
                      <a:ext cx="992627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53" name="Rectangle 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46266" y="4135232"/>
                      <a:ext cx="992627" cy="760535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54" name="Rectangle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46266" y="4895767"/>
                      <a:ext cx="992627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55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28962" y="2609110"/>
                      <a:ext cx="990067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56" name="Rectangle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28962" y="3372171"/>
                      <a:ext cx="990067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57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28962" y="4135232"/>
                      <a:ext cx="990067" cy="760535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58" name="Rectangle 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28962" y="4895767"/>
                      <a:ext cx="990067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59" name="Rectangle 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8756" y="2599004"/>
                      <a:ext cx="990069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60" name="Rectangle 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8756" y="3362064"/>
                      <a:ext cx="990069" cy="760535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61" name="Rectangle 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8756" y="4122599"/>
                      <a:ext cx="990069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62" name="Rectangle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8756" y="4885660"/>
                      <a:ext cx="990069" cy="763061"/>
                    </a:xfrm>
                    <a:prstGeom prst="rect">
                      <a:avLst/>
                    </a:prstGeom>
                    <a:solidFill>
                      <a:srgbClr val="FFFFFF">
                        <a:lumMod val="85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</p:grpSp>
              <p:grpSp>
                <p:nvGrpSpPr>
                  <p:cNvPr id="95" name="Group 137"/>
                  <p:cNvGrpSpPr>
                    <a:grpSpLocks/>
                  </p:cNvGrpSpPr>
                  <p:nvPr/>
                </p:nvGrpSpPr>
                <p:grpSpPr bwMode="auto">
                  <a:xfrm>
                    <a:off x="2690041" y="2610156"/>
                    <a:ext cx="1258216" cy="762000"/>
                    <a:chOff x="265814" y="2078528"/>
                    <a:chExt cx="1258216" cy="762000"/>
                  </a:xfrm>
                </p:grpSpPr>
                <p:sp>
                  <p:nvSpPr>
                    <p:cNvPr id="145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5605" y="2077482"/>
                      <a:ext cx="1258691" cy="763062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46" name="Text Box 11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11654" y="2239191"/>
                      <a:ext cx="1146126" cy="437119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S1 (Jkt)</a:t>
                      </a:r>
                      <a:endPara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</p:grpSp>
              <p:grpSp>
                <p:nvGrpSpPr>
                  <p:cNvPr id="96" name="Group 138"/>
                  <p:cNvGrpSpPr>
                    <a:grpSpLocks/>
                  </p:cNvGrpSpPr>
                  <p:nvPr/>
                </p:nvGrpSpPr>
                <p:grpSpPr bwMode="auto">
                  <a:xfrm>
                    <a:off x="2689831" y="3372156"/>
                    <a:ext cx="1260595" cy="762000"/>
                    <a:chOff x="265604" y="2840528"/>
                    <a:chExt cx="1260595" cy="762000"/>
                  </a:xfrm>
                </p:grpSpPr>
                <p:sp>
                  <p:nvSpPr>
                    <p:cNvPr id="143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5604" y="2840544"/>
                      <a:ext cx="1261251" cy="763062"/>
                    </a:xfrm>
                    <a:prstGeom prst="rect">
                      <a:avLst/>
                    </a:prstGeom>
                    <a:solidFill>
                      <a:srgbClr val="FFCC00">
                        <a:lumMod val="60000"/>
                        <a:lumOff val="40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44" name="Text Box 1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1420" y="2992146"/>
                      <a:ext cx="1225434" cy="437119"/>
                    </a:xfrm>
                    <a:prstGeom prst="rect">
                      <a:avLst/>
                    </a:prstGeom>
                    <a:solidFill>
                      <a:srgbClr val="FFCC00">
                        <a:lumMod val="60000"/>
                        <a:lumOff val="40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S2 (Jog)</a:t>
                      </a:r>
                    </a:p>
                  </p:txBody>
                </p:sp>
              </p:grpSp>
              <p:grpSp>
                <p:nvGrpSpPr>
                  <p:cNvPr id="97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2689831" y="4134156"/>
                    <a:ext cx="1287057" cy="762000"/>
                    <a:chOff x="265604" y="3602528"/>
                    <a:chExt cx="1287057" cy="762000"/>
                  </a:xfrm>
                </p:grpSpPr>
                <p:sp>
                  <p:nvSpPr>
                    <p:cNvPr id="141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5604" y="3603604"/>
                      <a:ext cx="1258692" cy="760536"/>
                    </a:xfrm>
                    <a:prstGeom prst="rect">
                      <a:avLst/>
                    </a:prstGeom>
                    <a:solidFill>
                      <a:srgbClr val="FFCC00">
                        <a:lumMod val="60000"/>
                        <a:lumOff val="40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42" name="Text Box 11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1420" y="3755206"/>
                      <a:ext cx="1251018" cy="434591"/>
                    </a:xfrm>
                    <a:prstGeom prst="rect">
                      <a:avLst/>
                    </a:prstGeom>
                    <a:solidFill>
                      <a:srgbClr val="FFCC00">
                        <a:lumMod val="60000"/>
                        <a:lumOff val="40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S3 (Sby)</a:t>
                      </a:r>
                    </a:p>
                  </p:txBody>
                </p:sp>
              </p:grpSp>
              <p:grpSp>
                <p:nvGrpSpPr>
                  <p:cNvPr id="98" name="Group 140"/>
                  <p:cNvGrpSpPr>
                    <a:grpSpLocks/>
                  </p:cNvGrpSpPr>
                  <p:nvPr/>
                </p:nvGrpSpPr>
                <p:grpSpPr bwMode="auto">
                  <a:xfrm>
                    <a:off x="2689831" y="4896156"/>
                    <a:ext cx="1260595" cy="762000"/>
                    <a:chOff x="265604" y="4364528"/>
                    <a:chExt cx="1260595" cy="762000"/>
                  </a:xfrm>
                </p:grpSpPr>
                <p:sp>
                  <p:nvSpPr>
                    <p:cNvPr id="139" name="Rectangle 1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5604" y="4364140"/>
                      <a:ext cx="1261251" cy="763062"/>
                    </a:xfrm>
                    <a:prstGeom prst="rect">
                      <a:avLst/>
                    </a:prstGeom>
                    <a:solidFill>
                      <a:srgbClr val="FFCC00">
                        <a:lumMod val="60000"/>
                        <a:lumOff val="40000"/>
                      </a:srgbClr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40" name="Text Box 12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1420" y="4515741"/>
                      <a:ext cx="1225434" cy="437117"/>
                    </a:xfrm>
                    <a:prstGeom prst="rect">
                      <a:avLst/>
                    </a:prstGeom>
                    <a:solidFill>
                      <a:srgbClr val="FFCC00">
                        <a:lumMod val="60000"/>
                        <a:lumOff val="40000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S4 (Mlg)</a:t>
                      </a:r>
                    </a:p>
                  </p:txBody>
                </p:sp>
              </p:grpSp>
              <p:grpSp>
                <p:nvGrpSpPr>
                  <p:cNvPr id="99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7920507" y="2610156"/>
                    <a:ext cx="914400" cy="762000"/>
                    <a:chOff x="768" y="1680"/>
                    <a:chExt cx="336" cy="480"/>
                  </a:xfrm>
                  <a:solidFill>
                    <a:srgbClr val="92D050"/>
                  </a:solidFill>
                </p:grpSpPr>
                <p:sp>
                  <p:nvSpPr>
                    <p:cNvPr id="137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38" name="Text Box 1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1776"/>
                      <a:ext cx="211" cy="274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10</a:t>
                      </a:r>
                      <a:endPara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</p:grpSp>
              <p:grpSp>
                <p:nvGrpSpPr>
                  <p:cNvPr id="100" name="Group 124"/>
                  <p:cNvGrpSpPr>
                    <a:grpSpLocks/>
                  </p:cNvGrpSpPr>
                  <p:nvPr/>
                </p:nvGrpSpPr>
                <p:grpSpPr bwMode="auto">
                  <a:xfrm>
                    <a:off x="7920507" y="3372156"/>
                    <a:ext cx="914400" cy="762000"/>
                    <a:chOff x="768" y="1680"/>
                    <a:chExt cx="336" cy="480"/>
                  </a:xfrm>
                  <a:solidFill>
                    <a:srgbClr val="92D050"/>
                  </a:solidFill>
                </p:grpSpPr>
                <p:sp>
                  <p:nvSpPr>
                    <p:cNvPr id="135" name="Rectangle 1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36" name="Text Box 12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1776"/>
                      <a:ext cx="211" cy="274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20</a:t>
                      </a:r>
                      <a:endPara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</p:grpSp>
              <p:grpSp>
                <p:nvGrpSpPr>
                  <p:cNvPr id="101" name="Group 127"/>
                  <p:cNvGrpSpPr>
                    <a:grpSpLocks/>
                  </p:cNvGrpSpPr>
                  <p:nvPr/>
                </p:nvGrpSpPr>
                <p:grpSpPr bwMode="auto">
                  <a:xfrm>
                    <a:off x="7920507" y="4134156"/>
                    <a:ext cx="914400" cy="762000"/>
                    <a:chOff x="768" y="1680"/>
                    <a:chExt cx="336" cy="480"/>
                  </a:xfrm>
                  <a:solidFill>
                    <a:srgbClr val="92D050"/>
                  </a:solidFill>
                </p:grpSpPr>
                <p:sp>
                  <p:nvSpPr>
                    <p:cNvPr id="133" name="Rectangle 1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34" name="Text Box 12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1" y="1776"/>
                      <a:ext cx="211" cy="274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20</a:t>
                      </a:r>
                      <a:endPara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</p:grpSp>
              <p:grpSp>
                <p:nvGrpSpPr>
                  <p:cNvPr id="102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7920507" y="4896156"/>
                    <a:ext cx="914400" cy="762000"/>
                    <a:chOff x="768" y="1680"/>
                    <a:chExt cx="336" cy="480"/>
                  </a:xfrm>
                  <a:solidFill>
                    <a:srgbClr val="92D050"/>
                  </a:solidFill>
                </p:grpSpPr>
                <p:sp>
                  <p:nvSpPr>
                    <p:cNvPr id="131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32" name="Text Box 13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1" y="1776"/>
                      <a:ext cx="211" cy="274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30</a:t>
                      </a:r>
                      <a:endPara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</p:grpSp>
              <p:grpSp>
                <p:nvGrpSpPr>
                  <p:cNvPr id="103" name="Group 116"/>
                  <p:cNvGrpSpPr/>
                  <p:nvPr/>
                </p:nvGrpSpPr>
                <p:grpSpPr>
                  <a:xfrm>
                    <a:off x="4947126" y="1876817"/>
                    <a:ext cx="990600" cy="750538"/>
                    <a:chOff x="4876800" y="1857461"/>
                    <a:chExt cx="990600" cy="750538"/>
                  </a:xfrm>
                  <a:solidFill>
                    <a:srgbClr val="FFCC00">
                      <a:lumMod val="60000"/>
                      <a:lumOff val="40000"/>
                    </a:srgbClr>
                  </a:solidFill>
                </p:grpSpPr>
                <p:sp>
                  <p:nvSpPr>
                    <p:cNvPr id="129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76800" y="1857461"/>
                      <a:ext cx="990600" cy="733340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30" name="Text Box 13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088839" y="1867289"/>
                      <a:ext cx="722952" cy="7407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D3</a:t>
                      </a:r>
                    </a:p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Sby</a:t>
                      </a:r>
                    </a:p>
                  </p:txBody>
                </p:sp>
              </p:grpSp>
              <p:grpSp>
                <p:nvGrpSpPr>
                  <p:cNvPr id="104" name="Group 117"/>
                  <p:cNvGrpSpPr/>
                  <p:nvPr/>
                </p:nvGrpSpPr>
                <p:grpSpPr>
                  <a:xfrm>
                    <a:off x="5937727" y="1876817"/>
                    <a:ext cx="990600" cy="750538"/>
                    <a:chOff x="5867401" y="1857461"/>
                    <a:chExt cx="990600" cy="750538"/>
                  </a:xfrm>
                  <a:solidFill>
                    <a:srgbClr val="FFCC00">
                      <a:lumMod val="60000"/>
                      <a:lumOff val="40000"/>
                    </a:srgbClr>
                  </a:solidFill>
                </p:grpSpPr>
                <p:sp>
                  <p:nvSpPr>
                    <p:cNvPr id="127" name="Rectangl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867401" y="1857461"/>
                      <a:ext cx="990600" cy="733340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28" name="Text Box 14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79440" y="1867289"/>
                      <a:ext cx="696489" cy="7407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D4</a:t>
                      </a:r>
                    </a:p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Mlg</a:t>
                      </a:r>
                    </a:p>
                  </p:txBody>
                </p:sp>
              </p:grpSp>
              <p:grpSp>
                <p:nvGrpSpPr>
                  <p:cNvPr id="105" name="Group 118"/>
                  <p:cNvGrpSpPr>
                    <a:grpSpLocks/>
                  </p:cNvGrpSpPr>
                  <p:nvPr/>
                </p:nvGrpSpPr>
                <p:grpSpPr bwMode="auto">
                  <a:xfrm>
                    <a:off x="6928327" y="1876817"/>
                    <a:ext cx="990600" cy="750538"/>
                    <a:chOff x="6858001" y="1857461"/>
                    <a:chExt cx="990600" cy="750538"/>
                  </a:xfrm>
                </p:grpSpPr>
                <p:sp>
                  <p:nvSpPr>
                    <p:cNvPr id="125" name="Rectangle 1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58636" y="1857014"/>
                      <a:ext cx="990068" cy="732741"/>
                    </a:xfrm>
                    <a:prstGeom prst="rect">
                      <a:avLst/>
                    </a:prstGeom>
                    <a:solidFill>
                      <a:srgbClr val="FF8989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26" name="Text Box 14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007018" y="1867121"/>
                      <a:ext cx="803312" cy="74032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D5</a:t>
                      </a:r>
                    </a:p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Smg</a:t>
                      </a:r>
                      <a:endPara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</p:grpSp>
              <p:grpSp>
                <p:nvGrpSpPr>
                  <p:cNvPr id="106" name="Group 147"/>
                  <p:cNvGrpSpPr>
                    <a:grpSpLocks/>
                  </p:cNvGrpSpPr>
                  <p:nvPr/>
                </p:nvGrpSpPr>
                <p:grpSpPr bwMode="auto">
                  <a:xfrm>
                    <a:off x="6928326" y="5658159"/>
                    <a:ext cx="990600" cy="609601"/>
                    <a:chOff x="1104" y="1296"/>
                    <a:chExt cx="624" cy="384"/>
                  </a:xfrm>
                  <a:solidFill>
                    <a:srgbClr val="FF8989"/>
                  </a:solidFill>
                </p:grpSpPr>
                <p:sp>
                  <p:nvSpPr>
                    <p:cNvPr id="123" name="Rectangle 1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96"/>
                      <a:ext cx="624" cy="384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24" name="Text Box 14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54" y="1344"/>
                      <a:ext cx="362" cy="274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10</a:t>
                      </a:r>
                      <a:endPara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</p:grpSp>
              <p:grpSp>
                <p:nvGrpSpPr>
                  <p:cNvPr id="107" name="Group 150"/>
                  <p:cNvGrpSpPr>
                    <a:grpSpLocks/>
                  </p:cNvGrpSpPr>
                  <p:nvPr/>
                </p:nvGrpSpPr>
                <p:grpSpPr bwMode="auto">
                  <a:xfrm>
                    <a:off x="5937726" y="5658156"/>
                    <a:ext cx="990600" cy="609600"/>
                    <a:chOff x="1104" y="1296"/>
                    <a:chExt cx="624" cy="384"/>
                  </a:xfrm>
                  <a:solidFill>
                    <a:srgbClr val="FF8989"/>
                  </a:solidFill>
                </p:grpSpPr>
                <p:sp>
                  <p:nvSpPr>
                    <p:cNvPr id="121" name="Rectangle 1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96"/>
                      <a:ext cx="624" cy="384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22" name="Text Box 15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54" y="1344"/>
                      <a:ext cx="362" cy="274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20</a:t>
                      </a:r>
                      <a:endPara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</p:grpSp>
              <p:grpSp>
                <p:nvGrpSpPr>
                  <p:cNvPr id="108" name="Group 153"/>
                  <p:cNvGrpSpPr>
                    <a:grpSpLocks/>
                  </p:cNvGrpSpPr>
                  <p:nvPr/>
                </p:nvGrpSpPr>
                <p:grpSpPr bwMode="auto">
                  <a:xfrm>
                    <a:off x="4947126" y="5658156"/>
                    <a:ext cx="990600" cy="609600"/>
                    <a:chOff x="1104" y="1296"/>
                    <a:chExt cx="624" cy="384"/>
                  </a:xfrm>
                  <a:solidFill>
                    <a:srgbClr val="FF8989"/>
                  </a:solidFill>
                </p:grpSpPr>
                <p:sp>
                  <p:nvSpPr>
                    <p:cNvPr id="119" name="Rectangle 1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96"/>
                      <a:ext cx="624" cy="384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20" name="Text Box 15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33" y="1344"/>
                      <a:ext cx="362" cy="274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20</a:t>
                      </a:r>
                      <a:endPara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</p:grpSp>
              <p:sp>
                <p:nvSpPr>
                  <p:cNvPr id="109" name="Text Box 7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58756" y="2599004"/>
                    <a:ext cx="304440" cy="43711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endParaRPr>
                  </a:p>
                </p:txBody>
              </p:sp>
              <p:sp>
                <p:nvSpPr>
                  <p:cNvPr id="110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58756" y="3362065"/>
                    <a:ext cx="304440" cy="4345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endParaRPr>
                  </a:p>
                </p:txBody>
              </p:sp>
              <p:sp>
                <p:nvSpPr>
                  <p:cNvPr id="111" name="Text Box 8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58756" y="4122600"/>
                    <a:ext cx="304440" cy="43711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endParaRPr>
                  </a:p>
                </p:txBody>
              </p:sp>
              <p:sp>
                <p:nvSpPr>
                  <p:cNvPr id="112" name="Text Box 8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79222" y="4905874"/>
                    <a:ext cx="304440" cy="43711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endParaRPr>
                  </a:p>
                </p:txBody>
              </p:sp>
              <p:grpSp>
                <p:nvGrpSpPr>
                  <p:cNvPr id="113" name="Group 115"/>
                  <p:cNvGrpSpPr/>
                  <p:nvPr/>
                </p:nvGrpSpPr>
                <p:grpSpPr>
                  <a:xfrm>
                    <a:off x="3958848" y="1866263"/>
                    <a:ext cx="990600" cy="750538"/>
                    <a:chOff x="3888522" y="1846907"/>
                    <a:chExt cx="990600" cy="750538"/>
                  </a:xfrm>
                  <a:solidFill>
                    <a:srgbClr val="FFCC00">
                      <a:lumMod val="60000"/>
                      <a:lumOff val="40000"/>
                    </a:srgbClr>
                  </a:solidFill>
                </p:grpSpPr>
                <p:sp>
                  <p:nvSpPr>
                    <p:cNvPr id="117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88522" y="1846907"/>
                      <a:ext cx="990600" cy="733340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18" name="Text Box 13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100561" y="1856735"/>
                      <a:ext cx="713849" cy="74071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D2</a:t>
                      </a:r>
                    </a:p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Yog</a:t>
                      </a:r>
                    </a:p>
                  </p:txBody>
                </p:sp>
              </p:grpSp>
              <p:grpSp>
                <p:nvGrpSpPr>
                  <p:cNvPr id="114" name="Group 153"/>
                  <p:cNvGrpSpPr>
                    <a:grpSpLocks/>
                  </p:cNvGrpSpPr>
                  <p:nvPr/>
                </p:nvGrpSpPr>
                <p:grpSpPr bwMode="auto">
                  <a:xfrm>
                    <a:off x="3958848" y="5647602"/>
                    <a:ext cx="990600" cy="609600"/>
                    <a:chOff x="1104" y="1296"/>
                    <a:chExt cx="624" cy="384"/>
                  </a:xfrm>
                  <a:solidFill>
                    <a:srgbClr val="FF8989"/>
                  </a:solidFill>
                </p:grpSpPr>
                <p:sp>
                  <p:nvSpPr>
                    <p:cNvPr id="115" name="Rectangle 1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96"/>
                      <a:ext cx="624" cy="384"/>
                    </a:xfrm>
                    <a:prstGeom prst="rect">
                      <a:avLst/>
                    </a:prstGeom>
                    <a:grpFill/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  <p:sp>
                  <p:nvSpPr>
                    <p:cNvPr id="116" name="Text Box 15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54" y="1344"/>
                      <a:ext cx="362" cy="274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/>
                        </a:rPr>
                        <a:t>30</a:t>
                      </a:r>
                      <a:endPara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/>
                      </a:endParaRPr>
                    </a:p>
                  </p:txBody>
                </p:sp>
              </p:grpSp>
            </p:grpSp>
            <p:sp>
              <p:nvSpPr>
                <p:cNvPr id="78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5938893" y="2609110"/>
                  <a:ext cx="506547" cy="4371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M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79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5938893" y="3372171"/>
                  <a:ext cx="437473" cy="4345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5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80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5938893" y="4135232"/>
                  <a:ext cx="506547" cy="4345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M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81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5938893" y="4895767"/>
                  <a:ext cx="437473" cy="4371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0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82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4946266" y="2609110"/>
                  <a:ext cx="440030" cy="4371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4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83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4946266" y="3372171"/>
                  <a:ext cx="509106" cy="4345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M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84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4946266" y="4135232"/>
                  <a:ext cx="440030" cy="4345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0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85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4946266" y="4895767"/>
                  <a:ext cx="440030" cy="4371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2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86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6928962" y="2609110"/>
                  <a:ext cx="440030" cy="4371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3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87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6928962" y="3372171"/>
                  <a:ext cx="509104" cy="4345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M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88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6928962" y="4135232"/>
                  <a:ext cx="440030" cy="4345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3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89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6928962" y="4895767"/>
                  <a:ext cx="440030" cy="4371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6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90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3984339" y="2624271"/>
                  <a:ext cx="437473" cy="4345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2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91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971548" y="3405019"/>
                  <a:ext cx="440030" cy="4345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0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92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971548" y="4137760"/>
                  <a:ext cx="440030" cy="4345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1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93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951082" y="4893240"/>
                  <a:ext cx="509104" cy="4345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 Narrow"/>
                    </a:rPr>
                    <a:t>M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18" name="Group 290"/>
              <p:cNvGrpSpPr>
                <a:grpSpLocks/>
              </p:cNvGrpSpPr>
              <p:nvPr/>
            </p:nvGrpSpPr>
            <p:grpSpPr bwMode="auto">
              <a:xfrm>
                <a:off x="1414383" y="2491511"/>
                <a:ext cx="990600" cy="762000"/>
                <a:chOff x="960" y="2064"/>
                <a:chExt cx="624" cy="480"/>
              </a:xfrm>
            </p:grpSpPr>
            <p:sp>
              <p:nvSpPr>
                <p:cNvPr id="75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2"/>
                  <a:ext cx="624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Times New Roman" pitchFamily="18" charset="0"/>
                    </a:rPr>
                    <a:t>10</a:t>
                  </a:r>
                </a:p>
              </p:txBody>
            </p:sp>
            <p:sp>
              <p:nvSpPr>
                <p:cNvPr id="76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2"/>
                  <a:ext cx="277" cy="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2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19" name="Group 290"/>
              <p:cNvGrpSpPr>
                <a:grpSpLocks/>
              </p:cNvGrpSpPr>
              <p:nvPr/>
            </p:nvGrpSpPr>
            <p:grpSpPr bwMode="auto">
              <a:xfrm>
                <a:off x="2397949" y="2498545"/>
                <a:ext cx="990600" cy="762000"/>
                <a:chOff x="960" y="2064"/>
                <a:chExt cx="624" cy="480"/>
              </a:xfrm>
            </p:grpSpPr>
            <p:sp>
              <p:nvSpPr>
                <p:cNvPr id="73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74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277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4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20" name="Group 290"/>
              <p:cNvGrpSpPr>
                <a:grpSpLocks/>
              </p:cNvGrpSpPr>
              <p:nvPr/>
            </p:nvGrpSpPr>
            <p:grpSpPr bwMode="auto">
              <a:xfrm>
                <a:off x="3388549" y="2498545"/>
                <a:ext cx="990600" cy="762000"/>
                <a:chOff x="960" y="2064"/>
                <a:chExt cx="624" cy="480"/>
              </a:xfrm>
            </p:grpSpPr>
            <p:sp>
              <p:nvSpPr>
                <p:cNvPr id="71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72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319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M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21" name="Group 290"/>
              <p:cNvGrpSpPr>
                <a:grpSpLocks/>
              </p:cNvGrpSpPr>
              <p:nvPr/>
            </p:nvGrpSpPr>
            <p:grpSpPr bwMode="auto">
              <a:xfrm>
                <a:off x="4379149" y="2498545"/>
                <a:ext cx="990600" cy="762000"/>
                <a:chOff x="960" y="2064"/>
                <a:chExt cx="624" cy="480"/>
              </a:xfrm>
            </p:grpSpPr>
            <p:sp>
              <p:nvSpPr>
                <p:cNvPr id="69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70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277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3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22" name="Group 290"/>
              <p:cNvGrpSpPr>
                <a:grpSpLocks/>
              </p:cNvGrpSpPr>
              <p:nvPr/>
            </p:nvGrpSpPr>
            <p:grpSpPr bwMode="auto">
              <a:xfrm>
                <a:off x="1419878" y="3260545"/>
                <a:ext cx="990600" cy="762000"/>
                <a:chOff x="960" y="2064"/>
                <a:chExt cx="624" cy="480"/>
              </a:xfrm>
            </p:grpSpPr>
            <p:sp>
              <p:nvSpPr>
                <p:cNvPr id="67" name="Rectangle 266"/>
                <p:cNvSpPr>
                  <a:spLocks noChangeArrowheads="1"/>
                </p:cNvSpPr>
                <p:nvPr/>
              </p:nvSpPr>
              <p:spPr bwMode="auto">
                <a:xfrm>
                  <a:off x="958" y="2064"/>
                  <a:ext cx="630" cy="473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Times New Roman" pitchFamily="18" charset="0"/>
                    </a:rPr>
                    <a:t>20</a:t>
                  </a:r>
                </a:p>
              </p:txBody>
            </p:sp>
            <p:sp>
              <p:nvSpPr>
                <p:cNvPr id="68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58" y="2064"/>
                  <a:ext cx="279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0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23" name="Group 290"/>
              <p:cNvGrpSpPr>
                <a:grpSpLocks/>
              </p:cNvGrpSpPr>
              <p:nvPr/>
            </p:nvGrpSpPr>
            <p:grpSpPr bwMode="auto">
              <a:xfrm>
                <a:off x="2410478" y="3260545"/>
                <a:ext cx="990600" cy="762000"/>
                <a:chOff x="960" y="2064"/>
                <a:chExt cx="624" cy="480"/>
              </a:xfrm>
            </p:grpSpPr>
            <p:sp>
              <p:nvSpPr>
                <p:cNvPr id="65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2" y="2064"/>
                  <a:ext cx="624" cy="473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66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2" y="2064"/>
                  <a:ext cx="317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M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24" name="Group 290"/>
              <p:cNvGrpSpPr>
                <a:grpSpLocks/>
              </p:cNvGrpSpPr>
              <p:nvPr/>
            </p:nvGrpSpPr>
            <p:grpSpPr bwMode="auto">
              <a:xfrm>
                <a:off x="3401078" y="3260545"/>
                <a:ext cx="990600" cy="762000"/>
                <a:chOff x="960" y="2064"/>
                <a:chExt cx="624" cy="480"/>
              </a:xfrm>
            </p:grpSpPr>
            <p:sp>
              <p:nvSpPr>
                <p:cNvPr id="63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73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64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277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5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25" name="Group 290"/>
              <p:cNvGrpSpPr>
                <a:grpSpLocks/>
              </p:cNvGrpSpPr>
              <p:nvPr/>
            </p:nvGrpSpPr>
            <p:grpSpPr bwMode="auto">
              <a:xfrm>
                <a:off x="4391678" y="3260545"/>
                <a:ext cx="990600" cy="762000"/>
                <a:chOff x="960" y="2064"/>
                <a:chExt cx="624" cy="480"/>
              </a:xfrm>
            </p:grpSpPr>
            <p:sp>
              <p:nvSpPr>
                <p:cNvPr id="61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73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62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319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M</a:t>
                  </a:r>
                </a:p>
              </p:txBody>
            </p:sp>
          </p:grpSp>
          <p:grpSp>
            <p:nvGrpSpPr>
              <p:cNvPr id="26" name="Group 290"/>
              <p:cNvGrpSpPr>
                <a:grpSpLocks/>
              </p:cNvGrpSpPr>
              <p:nvPr/>
            </p:nvGrpSpPr>
            <p:grpSpPr bwMode="auto">
              <a:xfrm>
                <a:off x="1419878" y="4022545"/>
                <a:ext cx="990600" cy="762000"/>
                <a:chOff x="960" y="2064"/>
                <a:chExt cx="624" cy="480"/>
              </a:xfrm>
            </p:grpSpPr>
            <p:sp>
              <p:nvSpPr>
                <p:cNvPr id="59" name="Rectangle 266"/>
                <p:cNvSpPr>
                  <a:spLocks noChangeArrowheads="1"/>
                </p:cNvSpPr>
                <p:nvPr/>
              </p:nvSpPr>
              <p:spPr bwMode="auto">
                <a:xfrm>
                  <a:off x="958" y="2062"/>
                  <a:ext cx="630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60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58" y="2062"/>
                  <a:ext cx="279" cy="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1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27" name="Group 290"/>
              <p:cNvGrpSpPr>
                <a:grpSpLocks/>
              </p:cNvGrpSpPr>
              <p:nvPr/>
            </p:nvGrpSpPr>
            <p:grpSpPr bwMode="auto">
              <a:xfrm>
                <a:off x="1419878" y="4784545"/>
                <a:ext cx="990600" cy="762000"/>
                <a:chOff x="960" y="2064"/>
                <a:chExt cx="624" cy="480"/>
              </a:xfrm>
            </p:grpSpPr>
            <p:sp>
              <p:nvSpPr>
                <p:cNvPr id="57" name="Rectangle 266"/>
                <p:cNvSpPr>
                  <a:spLocks noChangeArrowheads="1"/>
                </p:cNvSpPr>
                <p:nvPr/>
              </p:nvSpPr>
              <p:spPr bwMode="auto">
                <a:xfrm>
                  <a:off x="958" y="2064"/>
                  <a:ext cx="630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58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58" y="2064"/>
                  <a:ext cx="322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M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1725765" y="4170645"/>
                <a:ext cx="437471" cy="43459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arrow"/>
                  </a:rPr>
                  <a:t>0</a:t>
                </a:r>
              </a:p>
            </p:txBody>
          </p:sp>
          <p:grpSp>
            <p:nvGrpSpPr>
              <p:cNvPr id="29" name="Group 290"/>
              <p:cNvGrpSpPr>
                <a:grpSpLocks/>
              </p:cNvGrpSpPr>
              <p:nvPr/>
            </p:nvGrpSpPr>
            <p:grpSpPr bwMode="auto">
              <a:xfrm>
                <a:off x="2410478" y="4022545"/>
                <a:ext cx="990600" cy="762000"/>
                <a:chOff x="960" y="2064"/>
                <a:chExt cx="624" cy="480"/>
              </a:xfrm>
            </p:grpSpPr>
            <p:sp>
              <p:nvSpPr>
                <p:cNvPr id="55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2" y="2062"/>
                  <a:ext cx="624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Times New Roman" pitchFamily="18" charset="0"/>
                    </a:rPr>
                    <a:t>20</a:t>
                  </a:r>
                </a:p>
              </p:txBody>
            </p:sp>
            <p:sp>
              <p:nvSpPr>
                <p:cNvPr id="56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2" y="2062"/>
                  <a:ext cx="276" cy="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0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30" name="Group 290"/>
              <p:cNvGrpSpPr>
                <a:grpSpLocks/>
              </p:cNvGrpSpPr>
              <p:nvPr/>
            </p:nvGrpSpPr>
            <p:grpSpPr bwMode="auto">
              <a:xfrm>
                <a:off x="3401078" y="4011407"/>
                <a:ext cx="990600" cy="762000"/>
                <a:chOff x="960" y="2064"/>
                <a:chExt cx="624" cy="480"/>
              </a:xfrm>
            </p:grpSpPr>
            <p:sp>
              <p:nvSpPr>
                <p:cNvPr id="53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54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319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M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31" name="Group 290"/>
              <p:cNvGrpSpPr>
                <a:grpSpLocks/>
              </p:cNvGrpSpPr>
              <p:nvPr/>
            </p:nvGrpSpPr>
            <p:grpSpPr bwMode="auto">
              <a:xfrm>
                <a:off x="4391678" y="4011407"/>
                <a:ext cx="990600" cy="762000"/>
                <a:chOff x="960" y="2064"/>
                <a:chExt cx="624" cy="480"/>
              </a:xfrm>
            </p:grpSpPr>
            <p:sp>
              <p:nvSpPr>
                <p:cNvPr id="51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52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277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3</a:t>
                  </a:r>
                </a:p>
              </p:txBody>
            </p:sp>
          </p:grpSp>
          <p:grpSp>
            <p:nvGrpSpPr>
              <p:cNvPr id="32" name="Group 290"/>
              <p:cNvGrpSpPr>
                <a:grpSpLocks/>
              </p:cNvGrpSpPr>
              <p:nvPr/>
            </p:nvGrpSpPr>
            <p:grpSpPr bwMode="auto">
              <a:xfrm>
                <a:off x="2410478" y="4784545"/>
                <a:ext cx="990600" cy="762000"/>
                <a:chOff x="-384" y="2448"/>
                <a:chExt cx="624" cy="480"/>
              </a:xfrm>
            </p:grpSpPr>
            <p:sp>
              <p:nvSpPr>
                <p:cNvPr id="49" name="Rectangle 266"/>
                <p:cNvSpPr>
                  <a:spLocks noChangeArrowheads="1"/>
                </p:cNvSpPr>
                <p:nvPr/>
              </p:nvSpPr>
              <p:spPr bwMode="auto">
                <a:xfrm>
                  <a:off x="-382" y="2448"/>
                  <a:ext cx="624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  <p:sp>
              <p:nvSpPr>
                <p:cNvPr id="50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-382" y="2462"/>
                  <a:ext cx="276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2</a:t>
                  </a: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2756766" y="4933706"/>
                <a:ext cx="440030" cy="43459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arrow"/>
                  </a:rPr>
                  <a:t>0</a:t>
                </a:r>
              </a:p>
            </p:txBody>
          </p:sp>
          <p:grpSp>
            <p:nvGrpSpPr>
              <p:cNvPr id="34" name="Group 290"/>
              <p:cNvGrpSpPr>
                <a:grpSpLocks/>
              </p:cNvGrpSpPr>
              <p:nvPr/>
            </p:nvGrpSpPr>
            <p:grpSpPr bwMode="auto">
              <a:xfrm>
                <a:off x="3401078" y="4778196"/>
                <a:ext cx="990600" cy="762000"/>
                <a:chOff x="960" y="2060"/>
                <a:chExt cx="624" cy="480"/>
              </a:xfrm>
            </p:grpSpPr>
            <p:sp>
              <p:nvSpPr>
                <p:cNvPr id="47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58"/>
                  <a:ext cx="624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Times New Roman" pitchFamily="18" charset="0"/>
                    </a:rPr>
                    <a:t>20</a:t>
                  </a:r>
                </a:p>
              </p:txBody>
            </p:sp>
            <p:sp>
              <p:nvSpPr>
                <p:cNvPr id="48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277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0</a:t>
                  </a:r>
                  <a:endPara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arrow"/>
                  </a:endParaRPr>
                </a:p>
              </p:txBody>
            </p:sp>
          </p:grpSp>
          <p:grpSp>
            <p:nvGrpSpPr>
              <p:cNvPr id="35" name="Group 290"/>
              <p:cNvGrpSpPr>
                <a:grpSpLocks/>
              </p:cNvGrpSpPr>
              <p:nvPr/>
            </p:nvGrpSpPr>
            <p:grpSpPr bwMode="auto">
              <a:xfrm>
                <a:off x="4391678" y="4777511"/>
                <a:ext cx="990600" cy="762000"/>
                <a:chOff x="960" y="2064"/>
                <a:chExt cx="624" cy="480"/>
              </a:xfrm>
            </p:grpSpPr>
            <p:sp>
              <p:nvSpPr>
                <p:cNvPr id="45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2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  <a:latin typeface="Arial Narrow"/>
                      <a:cs typeface="Times New Roman" pitchFamily="18" charset="0"/>
                    </a:rPr>
                    <a:t>10</a:t>
                  </a:r>
                </a:p>
              </p:txBody>
            </p:sp>
            <p:sp>
              <p:nvSpPr>
                <p:cNvPr id="46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277" cy="2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 Narrow"/>
                    </a:rPr>
                    <a:t>6</a:t>
                  </a:r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3058647" y="2452494"/>
                <a:ext cx="440030" cy="43459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9F3DD">
                        <a:lumMod val="10000"/>
                      </a:srgbClr>
                    </a:solidFill>
                    <a:effectLst/>
                    <a:uLnTx/>
                    <a:uFillTx/>
                    <a:latin typeface="Arial Narrow"/>
                  </a:rPr>
                  <a:t>3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795443" y="2497975"/>
                <a:ext cx="785404" cy="4371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9F3DD">
                        <a:lumMod val="10000"/>
                      </a:srgbClr>
                    </a:solidFill>
                    <a:effectLst/>
                    <a:uLnTx/>
                    <a:uFillTx/>
                    <a:latin typeface="Arial Narrow"/>
                  </a:rPr>
                  <a:t>M+1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025994" y="2497975"/>
                <a:ext cx="521897" cy="4371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9F3DD">
                        <a:lumMod val="10000"/>
                      </a:srgbClr>
                    </a:solidFill>
                    <a:effectLst/>
                    <a:uLnTx/>
                    <a:uFillTx/>
                    <a:latin typeface="Arial Narrow"/>
                  </a:rPr>
                  <a:t>-2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792583" y="3271143"/>
                <a:ext cx="787961" cy="43459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9F3DD">
                        <a:lumMod val="10000"/>
                      </a:srgbClr>
                    </a:solidFill>
                    <a:effectLst/>
                    <a:uLnTx/>
                    <a:uFillTx/>
                    <a:latin typeface="Arial Narrow"/>
                  </a:rPr>
                  <a:t>M+1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079416" y="3283775"/>
                <a:ext cx="440030" cy="43711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9F3DD">
                        <a:lumMod val="10000"/>
                      </a:srgbClr>
                    </a:solidFill>
                    <a:effectLst/>
                    <a:uLnTx/>
                    <a:uFillTx/>
                    <a:latin typeface="Arial Narrow"/>
                  </a:rPr>
                  <a:t>8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862261" y="3291356"/>
                <a:ext cx="724003" cy="43459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9F3DD">
                        <a:lumMod val="10000"/>
                      </a:srgbClr>
                    </a:solidFill>
                    <a:effectLst/>
                    <a:uLnTx/>
                    <a:uFillTx/>
                    <a:latin typeface="Arial Narrow"/>
                  </a:rPr>
                  <a:t>M-3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841492" y="3993776"/>
                <a:ext cx="785404" cy="4371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9F3DD">
                        <a:lumMod val="10000"/>
                      </a:srgbClr>
                    </a:solidFill>
                    <a:effectLst/>
                    <a:uLnTx/>
                    <a:uFillTx/>
                    <a:latin typeface="Arial Narrow"/>
                  </a:rPr>
                  <a:t>M+2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051577" y="3993776"/>
                <a:ext cx="521897" cy="4371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9F3DD">
                        <a:lumMod val="10000"/>
                      </a:srgbClr>
                    </a:solidFill>
                    <a:effectLst/>
                    <a:uLnTx/>
                    <a:uFillTx/>
                    <a:latin typeface="Arial Narrow"/>
                  </a:rPr>
                  <a:t>-1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920197" y="4769470"/>
                <a:ext cx="726562" cy="43459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9F3DD">
                        <a:lumMod val="10000"/>
                      </a:srgbClr>
                    </a:solidFill>
                    <a:effectLst/>
                    <a:uLnTx/>
                    <a:uFillTx/>
                    <a:latin typeface="Arial Narrow"/>
                  </a:rPr>
                  <a:t>M-3</a:t>
                </a:r>
              </a:p>
            </p:txBody>
          </p:sp>
        </p:grpSp>
        <p:sp>
          <p:nvSpPr>
            <p:cNvPr id="5" name="Oval 167"/>
            <p:cNvSpPr>
              <a:spLocks noChangeArrowheads="1"/>
            </p:cNvSpPr>
            <p:nvPr/>
          </p:nvSpPr>
          <p:spPr bwMode="auto">
            <a:xfrm>
              <a:off x="2058347" y="2899718"/>
              <a:ext cx="304439" cy="30573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-</a:t>
              </a:r>
            </a:p>
          </p:txBody>
        </p:sp>
        <p:sp>
          <p:nvSpPr>
            <p:cNvPr id="6" name="Oval 167"/>
            <p:cNvSpPr>
              <a:spLocks noChangeArrowheads="1"/>
            </p:cNvSpPr>
            <p:nvPr/>
          </p:nvSpPr>
          <p:spPr bwMode="auto">
            <a:xfrm>
              <a:off x="5028551" y="2899718"/>
              <a:ext cx="304440" cy="30573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+</a:t>
              </a:r>
            </a:p>
          </p:txBody>
        </p:sp>
        <p:cxnSp>
          <p:nvCxnSpPr>
            <p:cNvPr id="7" name="Straight Connector 6"/>
            <p:cNvCxnSpPr>
              <a:stCxn id="5" idx="6"/>
              <a:endCxn id="6" idx="2"/>
            </p:cNvCxnSpPr>
            <p:nvPr/>
          </p:nvCxnSpPr>
          <p:spPr bwMode="auto">
            <a:xfrm>
              <a:off x="2362785" y="3051320"/>
              <a:ext cx="2665766" cy="2527"/>
            </a:xfrm>
            <a:prstGeom prst="line">
              <a:avLst/>
            </a:prstGeom>
            <a:solidFill>
              <a:srgbClr val="F5EBC1"/>
            </a:solidFill>
            <a:ln w="19050" cap="flat" cmpd="sng" algn="ctr">
              <a:solidFill>
                <a:srgbClr val="FFCC00">
                  <a:lumMod val="40000"/>
                  <a:lumOff val="6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Oval 167"/>
            <p:cNvSpPr>
              <a:spLocks noChangeArrowheads="1"/>
            </p:cNvSpPr>
            <p:nvPr/>
          </p:nvSpPr>
          <p:spPr bwMode="auto">
            <a:xfrm>
              <a:off x="2068580" y="4423314"/>
              <a:ext cx="304439" cy="30320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+</a:t>
              </a:r>
            </a:p>
          </p:txBody>
        </p:sp>
        <p:cxnSp>
          <p:nvCxnSpPr>
            <p:cNvPr id="9" name="Straight Connector 8"/>
            <p:cNvCxnSpPr>
              <a:stCxn id="5" idx="4"/>
              <a:endCxn id="8" idx="0"/>
            </p:cNvCxnSpPr>
            <p:nvPr/>
          </p:nvCxnSpPr>
          <p:spPr bwMode="auto">
            <a:xfrm rot="16200000" flipH="1">
              <a:off x="1608029" y="3809265"/>
              <a:ext cx="1217865" cy="10233"/>
            </a:xfrm>
            <a:prstGeom prst="line">
              <a:avLst/>
            </a:prstGeom>
            <a:solidFill>
              <a:srgbClr val="F5EBC1"/>
            </a:solidFill>
            <a:ln w="19050" cap="flat" cmpd="sng" algn="ctr">
              <a:solidFill>
                <a:srgbClr val="FFCC00">
                  <a:lumMod val="40000"/>
                  <a:lumOff val="6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Oval 167"/>
            <p:cNvSpPr>
              <a:spLocks noChangeArrowheads="1"/>
            </p:cNvSpPr>
            <p:nvPr/>
          </p:nvSpPr>
          <p:spPr bwMode="auto">
            <a:xfrm>
              <a:off x="3050973" y="4430893"/>
              <a:ext cx="304439" cy="30573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-</a:t>
              </a:r>
            </a:p>
          </p:txBody>
        </p:sp>
        <p:cxnSp>
          <p:nvCxnSpPr>
            <p:cNvPr id="11" name="Straight Connector 10"/>
            <p:cNvCxnSpPr>
              <a:stCxn id="10" idx="2"/>
            </p:cNvCxnSpPr>
            <p:nvPr/>
          </p:nvCxnSpPr>
          <p:spPr bwMode="auto">
            <a:xfrm rot="10800000">
              <a:off x="2388369" y="4577441"/>
              <a:ext cx="662605" cy="7581"/>
            </a:xfrm>
            <a:prstGeom prst="line">
              <a:avLst/>
            </a:prstGeom>
            <a:solidFill>
              <a:srgbClr val="F5EBC1"/>
            </a:solidFill>
            <a:ln w="19050" cap="flat" cmpd="sng" algn="ctr">
              <a:solidFill>
                <a:srgbClr val="FFCC00">
                  <a:lumMod val="40000"/>
                  <a:lumOff val="6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Oval 167"/>
            <p:cNvSpPr>
              <a:spLocks noChangeArrowheads="1"/>
            </p:cNvSpPr>
            <p:nvPr/>
          </p:nvSpPr>
          <p:spPr bwMode="auto">
            <a:xfrm>
              <a:off x="3056090" y="5199008"/>
              <a:ext cx="304439" cy="30320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+</a:t>
              </a:r>
            </a:p>
          </p:txBody>
        </p:sp>
        <p:cxnSp>
          <p:nvCxnSpPr>
            <p:cNvPr id="13" name="Straight Connector 12"/>
            <p:cNvCxnSpPr>
              <a:stCxn id="10" idx="4"/>
              <a:endCxn id="12" idx="0"/>
            </p:cNvCxnSpPr>
            <p:nvPr/>
          </p:nvCxnSpPr>
          <p:spPr bwMode="auto">
            <a:xfrm rot="16200000" flipH="1">
              <a:off x="2975840" y="4965257"/>
              <a:ext cx="462384" cy="5117"/>
            </a:xfrm>
            <a:prstGeom prst="line">
              <a:avLst/>
            </a:prstGeom>
            <a:solidFill>
              <a:srgbClr val="F5EBC1"/>
            </a:solidFill>
            <a:ln w="19050" cap="flat" cmpd="sng" algn="ctr">
              <a:solidFill>
                <a:srgbClr val="FFCC00">
                  <a:lumMod val="40000"/>
                  <a:lumOff val="6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Oval 167"/>
            <p:cNvSpPr>
              <a:spLocks noChangeArrowheads="1"/>
            </p:cNvSpPr>
            <p:nvPr/>
          </p:nvSpPr>
          <p:spPr bwMode="auto">
            <a:xfrm>
              <a:off x="5028551" y="5181321"/>
              <a:ext cx="304440" cy="305729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/>
                </a:rPr>
                <a:t>-</a:t>
              </a:r>
            </a:p>
          </p:txBody>
        </p:sp>
        <p:cxnSp>
          <p:nvCxnSpPr>
            <p:cNvPr id="15" name="Straight Connector 14"/>
            <p:cNvCxnSpPr>
              <a:stCxn id="14" idx="2"/>
              <a:endCxn id="12" idx="6"/>
            </p:cNvCxnSpPr>
            <p:nvPr/>
          </p:nvCxnSpPr>
          <p:spPr bwMode="auto">
            <a:xfrm rot="10800000" flipV="1">
              <a:off x="3360529" y="5332923"/>
              <a:ext cx="1668022" cy="17686"/>
            </a:xfrm>
            <a:prstGeom prst="line">
              <a:avLst/>
            </a:prstGeom>
            <a:solidFill>
              <a:srgbClr val="F5EBC1"/>
            </a:solidFill>
            <a:ln w="19050" cap="flat" cmpd="sng" algn="ctr">
              <a:solidFill>
                <a:srgbClr val="FFCC00">
                  <a:lumMod val="40000"/>
                  <a:lumOff val="6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4"/>
              <a:endCxn id="14" idx="0"/>
            </p:cNvCxnSpPr>
            <p:nvPr/>
          </p:nvCxnSpPr>
          <p:spPr bwMode="auto">
            <a:xfrm rot="5400000">
              <a:off x="4192835" y="4192106"/>
              <a:ext cx="1975873" cy="2558"/>
            </a:xfrm>
            <a:prstGeom prst="line">
              <a:avLst/>
            </a:prstGeom>
            <a:solidFill>
              <a:srgbClr val="F5EBC1"/>
            </a:solidFill>
            <a:ln w="19050" cap="flat" cmpd="sng" algn="ctr">
              <a:solidFill>
                <a:srgbClr val="FFCC00">
                  <a:lumMod val="40000"/>
                  <a:lumOff val="6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3" name="TextBox 162"/>
          <p:cNvSpPr txBox="1">
            <a:spLocks noChangeArrowheads="1"/>
          </p:cNvSpPr>
          <p:nvPr/>
        </p:nvSpPr>
        <p:spPr bwMode="auto">
          <a:xfrm>
            <a:off x="4419368" y="1674813"/>
            <a:ext cx="4733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Ganti basis sesuai dengan Loop</a:t>
            </a:r>
          </a:p>
        </p:txBody>
      </p:sp>
      <p:grpSp>
        <p:nvGrpSpPr>
          <p:cNvPr id="164" name="Group 125"/>
          <p:cNvGrpSpPr>
            <a:grpSpLocks/>
          </p:cNvGrpSpPr>
          <p:nvPr/>
        </p:nvGrpSpPr>
        <p:grpSpPr bwMode="auto">
          <a:xfrm>
            <a:off x="3104918" y="2295525"/>
            <a:ext cx="6145212" cy="4402138"/>
            <a:chOff x="2689831" y="1866263"/>
            <a:chExt cx="6145076" cy="4401497"/>
          </a:xfrm>
        </p:grpSpPr>
        <p:grpSp>
          <p:nvGrpSpPr>
            <p:cNvPr id="165" name="Group 119"/>
            <p:cNvGrpSpPr>
              <a:grpSpLocks/>
            </p:cNvGrpSpPr>
            <p:nvPr/>
          </p:nvGrpSpPr>
          <p:grpSpPr bwMode="auto">
            <a:xfrm>
              <a:off x="2689831" y="1866263"/>
              <a:ext cx="6145076" cy="4401497"/>
              <a:chOff x="2689831" y="1866263"/>
              <a:chExt cx="6145076" cy="4401497"/>
            </a:xfrm>
          </p:grpSpPr>
          <p:grpSp>
            <p:nvGrpSpPr>
              <p:cNvPr id="182" name="Group 118"/>
              <p:cNvGrpSpPr>
                <a:grpSpLocks/>
              </p:cNvGrpSpPr>
              <p:nvPr/>
            </p:nvGrpSpPr>
            <p:grpSpPr bwMode="auto">
              <a:xfrm>
                <a:off x="3958848" y="2599602"/>
                <a:ext cx="3960078" cy="3058554"/>
                <a:chOff x="3958848" y="2599602"/>
                <a:chExt cx="3960078" cy="3058554"/>
              </a:xfrm>
            </p:grpSpPr>
            <p:sp>
              <p:nvSpPr>
                <p:cNvPr id="235" name="Rectangle 60"/>
                <p:cNvSpPr>
                  <a:spLocks noChangeArrowheads="1"/>
                </p:cNvSpPr>
                <p:nvPr/>
              </p:nvSpPr>
              <p:spPr bwMode="auto">
                <a:xfrm>
                  <a:off x="5937784" y="261069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6" name="Rectangle 66"/>
                <p:cNvSpPr>
                  <a:spLocks noChangeArrowheads="1"/>
                </p:cNvSpPr>
                <p:nvPr/>
              </p:nvSpPr>
              <p:spPr bwMode="auto">
                <a:xfrm>
                  <a:off x="5937784" y="337258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7" name="Rectangle 69"/>
                <p:cNvSpPr>
                  <a:spLocks noChangeArrowheads="1"/>
                </p:cNvSpPr>
                <p:nvPr/>
              </p:nvSpPr>
              <p:spPr bwMode="auto">
                <a:xfrm>
                  <a:off x="5937784" y="4134471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8" name="Rectangle 72"/>
                <p:cNvSpPr>
                  <a:spLocks noChangeArrowheads="1"/>
                </p:cNvSpPr>
                <p:nvPr/>
              </p:nvSpPr>
              <p:spPr bwMode="auto">
                <a:xfrm>
                  <a:off x="5937784" y="4896360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9" name="Rectangle 75"/>
                <p:cNvSpPr>
                  <a:spLocks noChangeArrowheads="1"/>
                </p:cNvSpPr>
                <p:nvPr/>
              </p:nvSpPr>
              <p:spPr bwMode="auto">
                <a:xfrm>
                  <a:off x="4947206" y="261069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0" name="Rectangle 78"/>
                <p:cNvSpPr>
                  <a:spLocks noChangeArrowheads="1"/>
                </p:cNvSpPr>
                <p:nvPr/>
              </p:nvSpPr>
              <p:spPr bwMode="auto">
                <a:xfrm>
                  <a:off x="4947206" y="337258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1" name="Rectangle 81"/>
                <p:cNvSpPr>
                  <a:spLocks noChangeArrowheads="1"/>
                </p:cNvSpPr>
                <p:nvPr/>
              </p:nvSpPr>
              <p:spPr bwMode="auto">
                <a:xfrm>
                  <a:off x="4947206" y="4134471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2" name="Rectangle 84"/>
                <p:cNvSpPr>
                  <a:spLocks noChangeArrowheads="1"/>
                </p:cNvSpPr>
                <p:nvPr/>
              </p:nvSpPr>
              <p:spPr bwMode="auto">
                <a:xfrm>
                  <a:off x="4947206" y="4896360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3" name="Rectangle 87"/>
                <p:cNvSpPr>
                  <a:spLocks noChangeArrowheads="1"/>
                </p:cNvSpPr>
                <p:nvPr/>
              </p:nvSpPr>
              <p:spPr bwMode="auto">
                <a:xfrm>
                  <a:off x="6928362" y="261069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4" name="Rectangle 90"/>
                <p:cNvSpPr>
                  <a:spLocks noChangeArrowheads="1"/>
                </p:cNvSpPr>
                <p:nvPr/>
              </p:nvSpPr>
              <p:spPr bwMode="auto">
                <a:xfrm>
                  <a:off x="6928362" y="3372582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5" name="Rectangle 93"/>
                <p:cNvSpPr>
                  <a:spLocks noChangeArrowheads="1"/>
                </p:cNvSpPr>
                <p:nvPr/>
              </p:nvSpPr>
              <p:spPr bwMode="auto">
                <a:xfrm>
                  <a:off x="6928362" y="4134471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6" name="Rectangle 96"/>
                <p:cNvSpPr>
                  <a:spLocks noChangeArrowheads="1"/>
                </p:cNvSpPr>
                <p:nvPr/>
              </p:nvSpPr>
              <p:spPr bwMode="auto">
                <a:xfrm>
                  <a:off x="6928362" y="4896360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7" name="Rectangle 75"/>
                <p:cNvSpPr>
                  <a:spLocks noChangeArrowheads="1"/>
                </p:cNvSpPr>
                <p:nvPr/>
              </p:nvSpPr>
              <p:spPr bwMode="auto">
                <a:xfrm>
                  <a:off x="3958215" y="2599581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8" name="Rectangle 78"/>
                <p:cNvSpPr>
                  <a:spLocks noChangeArrowheads="1"/>
                </p:cNvSpPr>
                <p:nvPr/>
              </p:nvSpPr>
              <p:spPr bwMode="auto">
                <a:xfrm>
                  <a:off x="3958215" y="3361470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9" name="Rectangle 81"/>
                <p:cNvSpPr>
                  <a:spLocks noChangeArrowheads="1"/>
                </p:cNvSpPr>
                <p:nvPr/>
              </p:nvSpPr>
              <p:spPr bwMode="auto">
                <a:xfrm>
                  <a:off x="3958215" y="4123359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0" name="Rectangle 84"/>
                <p:cNvSpPr>
                  <a:spLocks noChangeArrowheads="1"/>
                </p:cNvSpPr>
                <p:nvPr/>
              </p:nvSpPr>
              <p:spPr bwMode="auto">
                <a:xfrm>
                  <a:off x="3958215" y="4885248"/>
                  <a:ext cx="990578" cy="761889"/>
                </a:xfrm>
                <a:prstGeom prst="rect">
                  <a:avLst/>
                </a:prstGeom>
                <a:solidFill>
                  <a:srgbClr val="FFFFFF">
                    <a:lumMod val="85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83" name="Group 137"/>
              <p:cNvGrpSpPr>
                <a:grpSpLocks/>
              </p:cNvGrpSpPr>
              <p:nvPr/>
            </p:nvGrpSpPr>
            <p:grpSpPr bwMode="auto">
              <a:xfrm>
                <a:off x="2690041" y="2610156"/>
                <a:ext cx="1258216" cy="762000"/>
                <a:chOff x="265814" y="2078528"/>
                <a:chExt cx="1258216" cy="762000"/>
              </a:xfrm>
            </p:grpSpPr>
            <p:sp>
              <p:nvSpPr>
                <p:cNvPr id="233" name="Rectangle 99"/>
                <p:cNvSpPr>
                  <a:spLocks noChangeArrowheads="1"/>
                </p:cNvSpPr>
                <p:nvPr/>
              </p:nvSpPr>
              <p:spPr bwMode="auto">
                <a:xfrm>
                  <a:off x="265814" y="2078528"/>
                  <a:ext cx="1258216" cy="762000"/>
                </a:xfrm>
                <a:prstGeom prst="rect">
                  <a:avLst/>
                </a:prstGeom>
                <a:solidFill>
                  <a:srgbClr val="92D050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4" name="Text Box 110"/>
                <p:cNvSpPr txBox="1">
                  <a:spLocks noChangeArrowheads="1"/>
                </p:cNvSpPr>
                <p:nvPr/>
              </p:nvSpPr>
              <p:spPr bwMode="auto">
                <a:xfrm>
                  <a:off x="311096" y="2239981"/>
                  <a:ext cx="1065638" cy="40005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S1 (Jkt)</a:t>
                  </a:r>
                  <a:endParaRPr kumimoji="0" lang="en-GB" altLang="id-ID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84" name="Group 138"/>
              <p:cNvGrpSpPr>
                <a:grpSpLocks/>
              </p:cNvGrpSpPr>
              <p:nvPr/>
            </p:nvGrpSpPr>
            <p:grpSpPr bwMode="auto">
              <a:xfrm>
                <a:off x="2689831" y="3372156"/>
                <a:ext cx="1259885" cy="762000"/>
                <a:chOff x="265604" y="2840528"/>
                <a:chExt cx="1259885" cy="762000"/>
              </a:xfrm>
            </p:grpSpPr>
            <p:sp>
              <p:nvSpPr>
                <p:cNvPr id="231" name="Rectangle 113"/>
                <p:cNvSpPr>
                  <a:spLocks noChangeArrowheads="1"/>
                </p:cNvSpPr>
                <p:nvPr/>
              </p:nvSpPr>
              <p:spPr bwMode="auto">
                <a:xfrm>
                  <a:off x="265604" y="2840954"/>
                  <a:ext cx="1260447" cy="761889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2" name="Text Box 114"/>
                <p:cNvSpPr txBox="1">
                  <a:spLocks noChangeArrowheads="1"/>
                </p:cNvSpPr>
                <p:nvPr/>
              </p:nvSpPr>
              <p:spPr bwMode="auto">
                <a:xfrm>
                  <a:off x="300528" y="2993332"/>
                  <a:ext cx="1154086" cy="399992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S2 (Jog)</a:t>
                  </a:r>
                </a:p>
              </p:txBody>
            </p:sp>
          </p:grpSp>
          <p:grpSp>
            <p:nvGrpSpPr>
              <p:cNvPr id="185" name="Group 139"/>
              <p:cNvGrpSpPr>
                <a:grpSpLocks/>
              </p:cNvGrpSpPr>
              <p:nvPr/>
            </p:nvGrpSpPr>
            <p:grpSpPr bwMode="auto">
              <a:xfrm>
                <a:off x="2689831" y="4134156"/>
                <a:ext cx="1259885" cy="762000"/>
                <a:chOff x="265604" y="3602528"/>
                <a:chExt cx="1259885" cy="762000"/>
              </a:xfrm>
            </p:grpSpPr>
            <p:sp>
              <p:nvSpPr>
                <p:cNvPr id="229" name="Rectangle 116"/>
                <p:cNvSpPr>
                  <a:spLocks noChangeArrowheads="1"/>
                </p:cNvSpPr>
                <p:nvPr/>
              </p:nvSpPr>
              <p:spPr bwMode="auto">
                <a:xfrm>
                  <a:off x="265604" y="3602843"/>
                  <a:ext cx="1260447" cy="761889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0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300528" y="3755221"/>
                  <a:ext cx="1182661" cy="399992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S3 (Sby)</a:t>
                  </a:r>
                </a:p>
              </p:txBody>
            </p:sp>
          </p:grpSp>
          <p:grpSp>
            <p:nvGrpSpPr>
              <p:cNvPr id="186" name="Group 140"/>
              <p:cNvGrpSpPr>
                <a:grpSpLocks/>
              </p:cNvGrpSpPr>
              <p:nvPr/>
            </p:nvGrpSpPr>
            <p:grpSpPr bwMode="auto">
              <a:xfrm>
                <a:off x="2689831" y="4896156"/>
                <a:ext cx="1259885" cy="762000"/>
                <a:chOff x="265604" y="4364528"/>
                <a:chExt cx="1259885" cy="762000"/>
              </a:xfrm>
            </p:grpSpPr>
            <p:sp>
              <p:nvSpPr>
                <p:cNvPr id="227" name="Rectangle 119"/>
                <p:cNvSpPr>
                  <a:spLocks noChangeArrowheads="1"/>
                </p:cNvSpPr>
                <p:nvPr/>
              </p:nvSpPr>
              <p:spPr bwMode="auto">
                <a:xfrm>
                  <a:off x="265604" y="4364732"/>
                  <a:ext cx="1260447" cy="761889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8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300528" y="4517110"/>
                  <a:ext cx="1154086" cy="399992"/>
                </a:xfrm>
                <a:prstGeom prst="rect">
                  <a:avLst/>
                </a:prstGeom>
                <a:solidFill>
                  <a:srgbClr val="FFCC00">
                    <a:lumMod val="60000"/>
                    <a:lumOff val="40000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S4 (Mlg)</a:t>
                  </a:r>
                </a:p>
              </p:txBody>
            </p:sp>
          </p:grpSp>
          <p:grpSp>
            <p:nvGrpSpPr>
              <p:cNvPr id="187" name="Group 121"/>
              <p:cNvGrpSpPr>
                <a:grpSpLocks/>
              </p:cNvGrpSpPr>
              <p:nvPr/>
            </p:nvGrpSpPr>
            <p:grpSpPr bwMode="auto">
              <a:xfrm>
                <a:off x="7920507" y="2610156"/>
                <a:ext cx="914400" cy="762000"/>
                <a:chOff x="768" y="1680"/>
                <a:chExt cx="336" cy="480"/>
              </a:xfrm>
              <a:solidFill>
                <a:srgbClr val="92D050"/>
              </a:solidFill>
            </p:grpSpPr>
            <p:sp>
              <p:nvSpPr>
                <p:cNvPr id="225" name="Rectangle 122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6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844" y="1776"/>
                  <a:ext cx="194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10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88" name="Group 124"/>
              <p:cNvGrpSpPr>
                <a:grpSpLocks/>
              </p:cNvGrpSpPr>
              <p:nvPr/>
            </p:nvGrpSpPr>
            <p:grpSpPr bwMode="auto">
              <a:xfrm>
                <a:off x="7920507" y="3372156"/>
                <a:ext cx="914400" cy="762000"/>
                <a:chOff x="768" y="1680"/>
                <a:chExt cx="336" cy="480"/>
              </a:xfrm>
              <a:solidFill>
                <a:srgbClr val="92D050"/>
              </a:solidFill>
            </p:grpSpPr>
            <p:sp>
              <p:nvSpPr>
                <p:cNvPr id="223" name="Rectangle 125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4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844" y="1776"/>
                  <a:ext cx="194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20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89" name="Group 127"/>
              <p:cNvGrpSpPr>
                <a:grpSpLocks/>
              </p:cNvGrpSpPr>
              <p:nvPr/>
            </p:nvGrpSpPr>
            <p:grpSpPr bwMode="auto">
              <a:xfrm>
                <a:off x="7920507" y="4134156"/>
                <a:ext cx="914400" cy="762000"/>
                <a:chOff x="768" y="1680"/>
                <a:chExt cx="336" cy="480"/>
              </a:xfrm>
              <a:solidFill>
                <a:srgbClr val="92D050"/>
              </a:solidFill>
            </p:grpSpPr>
            <p:sp>
              <p:nvSpPr>
                <p:cNvPr id="221" name="Rectangle 128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2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841" y="1776"/>
                  <a:ext cx="194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20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90" name="Group 130"/>
              <p:cNvGrpSpPr>
                <a:grpSpLocks/>
              </p:cNvGrpSpPr>
              <p:nvPr/>
            </p:nvGrpSpPr>
            <p:grpSpPr bwMode="auto">
              <a:xfrm>
                <a:off x="7920507" y="4896156"/>
                <a:ext cx="914400" cy="762000"/>
                <a:chOff x="768" y="1680"/>
                <a:chExt cx="336" cy="480"/>
              </a:xfrm>
              <a:solidFill>
                <a:srgbClr val="92D050"/>
              </a:solidFill>
            </p:grpSpPr>
            <p:sp>
              <p:nvSpPr>
                <p:cNvPr id="219" name="Rectangle 131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0" name="Text Box 132"/>
                <p:cNvSpPr txBox="1">
                  <a:spLocks noChangeArrowheads="1"/>
                </p:cNvSpPr>
                <p:nvPr/>
              </p:nvSpPr>
              <p:spPr bwMode="auto">
                <a:xfrm>
                  <a:off x="841" y="1776"/>
                  <a:ext cx="194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30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91" name="Group 116"/>
              <p:cNvGrpSpPr/>
              <p:nvPr/>
            </p:nvGrpSpPr>
            <p:grpSpPr>
              <a:xfrm>
                <a:off x="4947126" y="1876817"/>
                <a:ext cx="990600" cy="733340"/>
                <a:chOff x="4876800" y="1857461"/>
                <a:chExt cx="990600" cy="733340"/>
              </a:xfrm>
              <a:solidFill>
                <a:srgbClr val="FFCC00">
                  <a:lumMod val="60000"/>
                  <a:lumOff val="40000"/>
                </a:srgbClr>
              </a:solidFill>
            </p:grpSpPr>
            <p:sp>
              <p:nvSpPr>
                <p:cNvPr id="217" name="Rectangle 137"/>
                <p:cNvSpPr>
                  <a:spLocks noChangeArrowheads="1"/>
                </p:cNvSpPr>
                <p:nvPr/>
              </p:nvSpPr>
              <p:spPr bwMode="auto">
                <a:xfrm>
                  <a:off x="4876800" y="1857461"/>
                  <a:ext cx="990600" cy="73334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8" name="Text Box 139"/>
                <p:cNvSpPr txBox="1">
                  <a:spLocks noChangeArrowheads="1"/>
                </p:cNvSpPr>
                <p:nvPr/>
              </p:nvSpPr>
              <p:spPr bwMode="auto">
                <a:xfrm>
                  <a:off x="5088839" y="1867288"/>
                  <a:ext cx="627095" cy="7078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D3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Sby</a:t>
                  </a:r>
                </a:p>
              </p:txBody>
            </p:sp>
          </p:grpSp>
          <p:grpSp>
            <p:nvGrpSpPr>
              <p:cNvPr id="192" name="Group 117"/>
              <p:cNvGrpSpPr/>
              <p:nvPr/>
            </p:nvGrpSpPr>
            <p:grpSpPr>
              <a:xfrm>
                <a:off x="5937727" y="1876817"/>
                <a:ext cx="990600" cy="733340"/>
                <a:chOff x="5867401" y="1857461"/>
                <a:chExt cx="990600" cy="733340"/>
              </a:xfrm>
              <a:solidFill>
                <a:srgbClr val="FFCC00">
                  <a:lumMod val="60000"/>
                  <a:lumOff val="40000"/>
                </a:srgbClr>
              </a:solidFill>
            </p:grpSpPr>
            <p:sp>
              <p:nvSpPr>
                <p:cNvPr id="215" name="Rectangle 142"/>
                <p:cNvSpPr>
                  <a:spLocks noChangeArrowheads="1"/>
                </p:cNvSpPr>
                <p:nvPr/>
              </p:nvSpPr>
              <p:spPr bwMode="auto">
                <a:xfrm>
                  <a:off x="5867401" y="1857461"/>
                  <a:ext cx="990600" cy="73334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6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6079440" y="1867288"/>
                  <a:ext cx="598242" cy="7078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D4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Mlg</a:t>
                  </a:r>
                </a:p>
              </p:txBody>
            </p:sp>
          </p:grpSp>
          <p:grpSp>
            <p:nvGrpSpPr>
              <p:cNvPr id="193" name="Group 118"/>
              <p:cNvGrpSpPr>
                <a:grpSpLocks/>
              </p:cNvGrpSpPr>
              <p:nvPr/>
            </p:nvGrpSpPr>
            <p:grpSpPr bwMode="auto">
              <a:xfrm>
                <a:off x="6928327" y="1876817"/>
                <a:ext cx="990600" cy="733340"/>
                <a:chOff x="6858001" y="1857461"/>
                <a:chExt cx="990600" cy="733340"/>
              </a:xfrm>
            </p:grpSpPr>
            <p:sp>
              <p:nvSpPr>
                <p:cNvPr id="213" name="Rectangle 145"/>
                <p:cNvSpPr>
                  <a:spLocks noChangeArrowheads="1"/>
                </p:cNvSpPr>
                <p:nvPr/>
              </p:nvSpPr>
              <p:spPr bwMode="auto">
                <a:xfrm>
                  <a:off x="6858001" y="1857461"/>
                  <a:ext cx="990600" cy="733340"/>
                </a:xfrm>
                <a:prstGeom prst="rect">
                  <a:avLst/>
                </a:prstGeom>
                <a:solidFill>
                  <a:srgbClr val="FF8989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4" name="Text Box 146"/>
                <p:cNvSpPr txBox="1">
                  <a:spLocks noChangeArrowheads="1"/>
                </p:cNvSpPr>
                <p:nvPr/>
              </p:nvSpPr>
              <p:spPr bwMode="auto">
                <a:xfrm>
                  <a:off x="7006242" y="1867288"/>
                  <a:ext cx="712053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D5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Smg</a:t>
                  </a:r>
                  <a:endParaRPr kumimoji="0" lang="en-GB" altLang="id-ID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94" name="Group 147"/>
              <p:cNvGrpSpPr>
                <a:grpSpLocks/>
              </p:cNvGrpSpPr>
              <p:nvPr/>
            </p:nvGrpSpPr>
            <p:grpSpPr bwMode="auto">
              <a:xfrm>
                <a:off x="6928326" y="5658159"/>
                <a:ext cx="990600" cy="609601"/>
                <a:chOff x="1104" y="1296"/>
                <a:chExt cx="624" cy="384"/>
              </a:xfrm>
              <a:solidFill>
                <a:srgbClr val="FF8989"/>
              </a:solidFill>
            </p:grpSpPr>
            <p:sp>
              <p:nvSpPr>
                <p:cNvPr id="211" name="Rectangle 148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2" name="Text Box 149"/>
                <p:cNvSpPr txBox="1">
                  <a:spLocks noChangeArrowheads="1"/>
                </p:cNvSpPr>
                <p:nvPr/>
              </p:nvSpPr>
              <p:spPr bwMode="auto">
                <a:xfrm>
                  <a:off x="1254" y="1344"/>
                  <a:ext cx="332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10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95" name="Group 150"/>
              <p:cNvGrpSpPr>
                <a:grpSpLocks/>
              </p:cNvGrpSpPr>
              <p:nvPr/>
            </p:nvGrpSpPr>
            <p:grpSpPr bwMode="auto">
              <a:xfrm>
                <a:off x="5937726" y="5658156"/>
                <a:ext cx="990600" cy="609600"/>
                <a:chOff x="1104" y="1296"/>
                <a:chExt cx="624" cy="384"/>
              </a:xfrm>
              <a:solidFill>
                <a:srgbClr val="FF8989"/>
              </a:solidFill>
            </p:grpSpPr>
            <p:sp>
              <p:nvSpPr>
                <p:cNvPr id="209" name="Rectangle 151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0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1254" y="1344"/>
                  <a:ext cx="332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20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grpSp>
            <p:nvGrpSpPr>
              <p:cNvPr id="196" name="Group 153"/>
              <p:cNvGrpSpPr>
                <a:grpSpLocks/>
              </p:cNvGrpSpPr>
              <p:nvPr/>
            </p:nvGrpSpPr>
            <p:grpSpPr bwMode="auto">
              <a:xfrm>
                <a:off x="4947126" y="5658156"/>
                <a:ext cx="990600" cy="609600"/>
                <a:chOff x="1104" y="1296"/>
                <a:chExt cx="624" cy="384"/>
              </a:xfrm>
              <a:solidFill>
                <a:srgbClr val="FF8989"/>
              </a:solidFill>
            </p:grpSpPr>
            <p:sp>
              <p:nvSpPr>
                <p:cNvPr id="207" name="Rectangle 154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08" name="Text Box 155"/>
                <p:cNvSpPr txBox="1">
                  <a:spLocks noChangeArrowheads="1"/>
                </p:cNvSpPr>
                <p:nvPr/>
              </p:nvSpPr>
              <p:spPr bwMode="auto">
                <a:xfrm>
                  <a:off x="1233" y="1344"/>
                  <a:ext cx="332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20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  <p:sp>
            <p:nvSpPr>
              <p:cNvPr id="197" name="Text Box 76"/>
              <p:cNvSpPr txBox="1">
                <a:spLocks noChangeArrowheads="1"/>
              </p:cNvSpPr>
              <p:nvPr/>
            </p:nvSpPr>
            <p:spPr bwMode="auto">
              <a:xfrm>
                <a:off x="3958848" y="2599602"/>
                <a:ext cx="18473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98" name="Text Box 79"/>
              <p:cNvSpPr txBox="1">
                <a:spLocks noChangeArrowheads="1"/>
              </p:cNvSpPr>
              <p:nvPr/>
            </p:nvSpPr>
            <p:spPr bwMode="auto">
              <a:xfrm>
                <a:off x="3958848" y="3361602"/>
                <a:ext cx="18473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Text Box 82"/>
              <p:cNvSpPr txBox="1">
                <a:spLocks noChangeArrowheads="1"/>
              </p:cNvSpPr>
              <p:nvPr/>
            </p:nvSpPr>
            <p:spPr bwMode="auto">
              <a:xfrm>
                <a:off x="3958848" y="4123602"/>
                <a:ext cx="18473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Text Box 85"/>
              <p:cNvSpPr txBox="1">
                <a:spLocks noChangeArrowheads="1"/>
              </p:cNvSpPr>
              <p:nvPr/>
            </p:nvSpPr>
            <p:spPr bwMode="auto">
              <a:xfrm>
                <a:off x="3979486" y="4906240"/>
                <a:ext cx="18473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grpSp>
            <p:nvGrpSpPr>
              <p:cNvPr id="201" name="Group 115"/>
              <p:cNvGrpSpPr/>
              <p:nvPr/>
            </p:nvGrpSpPr>
            <p:grpSpPr>
              <a:xfrm>
                <a:off x="3958848" y="1866263"/>
                <a:ext cx="990600" cy="733340"/>
                <a:chOff x="3888522" y="1846907"/>
                <a:chExt cx="990600" cy="733340"/>
              </a:xfrm>
              <a:solidFill>
                <a:srgbClr val="FFCC00">
                  <a:lumMod val="60000"/>
                  <a:lumOff val="40000"/>
                </a:srgbClr>
              </a:solidFill>
            </p:grpSpPr>
            <p:sp>
              <p:nvSpPr>
                <p:cNvPr id="205" name="Rectangle 137"/>
                <p:cNvSpPr>
                  <a:spLocks noChangeArrowheads="1"/>
                </p:cNvSpPr>
                <p:nvPr/>
              </p:nvSpPr>
              <p:spPr bwMode="auto">
                <a:xfrm>
                  <a:off x="3888522" y="1846907"/>
                  <a:ext cx="990600" cy="733340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06" name="Text Box 139"/>
                <p:cNvSpPr txBox="1">
                  <a:spLocks noChangeArrowheads="1"/>
                </p:cNvSpPr>
                <p:nvPr/>
              </p:nvSpPr>
              <p:spPr bwMode="auto">
                <a:xfrm>
                  <a:off x="4100561" y="1856734"/>
                  <a:ext cx="617990" cy="7078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D2</a:t>
                  </a:r>
                </a:p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Yog</a:t>
                  </a:r>
                </a:p>
              </p:txBody>
            </p:sp>
          </p:grpSp>
          <p:grpSp>
            <p:nvGrpSpPr>
              <p:cNvPr id="202" name="Group 153"/>
              <p:cNvGrpSpPr>
                <a:grpSpLocks/>
              </p:cNvGrpSpPr>
              <p:nvPr/>
            </p:nvGrpSpPr>
            <p:grpSpPr bwMode="auto">
              <a:xfrm>
                <a:off x="3958848" y="5647602"/>
                <a:ext cx="990600" cy="609600"/>
                <a:chOff x="1104" y="1296"/>
                <a:chExt cx="624" cy="384"/>
              </a:xfrm>
              <a:solidFill>
                <a:srgbClr val="FF8989"/>
              </a:solidFill>
            </p:grpSpPr>
            <p:sp>
              <p:nvSpPr>
                <p:cNvPr id="203" name="Rectangle 154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grpFill/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04" name="Text Box 155"/>
                <p:cNvSpPr txBox="1">
                  <a:spLocks noChangeArrowheads="1"/>
                </p:cNvSpPr>
                <p:nvPr/>
              </p:nvSpPr>
              <p:spPr bwMode="auto">
                <a:xfrm>
                  <a:off x="1254" y="1344"/>
                  <a:ext cx="332" cy="29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rPr>
                    <a:t>30</a:t>
                  </a:r>
                  <a:endParaRPr kumimoji="0" lang="en-GB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</p:grpSp>
        <p:sp>
          <p:nvSpPr>
            <p:cNvPr id="166" name="Text Box 62"/>
            <p:cNvSpPr txBox="1">
              <a:spLocks noChangeArrowheads="1"/>
            </p:cNvSpPr>
            <p:nvPr/>
          </p:nvSpPr>
          <p:spPr bwMode="auto">
            <a:xfrm>
              <a:off x="5937726" y="2610156"/>
              <a:ext cx="3984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7" name="Text Box 67"/>
            <p:cNvSpPr txBox="1">
              <a:spLocks noChangeArrowheads="1"/>
            </p:cNvSpPr>
            <p:nvPr/>
          </p:nvSpPr>
          <p:spPr bwMode="auto">
            <a:xfrm>
              <a:off x="5937726" y="3372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8" name="Text Box 70"/>
            <p:cNvSpPr txBox="1">
              <a:spLocks noChangeArrowheads="1"/>
            </p:cNvSpPr>
            <p:nvPr/>
          </p:nvSpPr>
          <p:spPr bwMode="auto">
            <a:xfrm>
              <a:off x="5937726" y="4134156"/>
              <a:ext cx="3984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9" name="Text Box 73"/>
            <p:cNvSpPr txBox="1">
              <a:spLocks noChangeArrowheads="1"/>
            </p:cNvSpPr>
            <p:nvPr/>
          </p:nvSpPr>
          <p:spPr bwMode="auto">
            <a:xfrm>
              <a:off x="5937726" y="4896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0" name="Text Box 76"/>
            <p:cNvSpPr txBox="1">
              <a:spLocks noChangeArrowheads="1"/>
            </p:cNvSpPr>
            <p:nvPr/>
          </p:nvSpPr>
          <p:spPr bwMode="auto">
            <a:xfrm>
              <a:off x="4947126" y="2610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1" name="Text Box 79"/>
            <p:cNvSpPr txBox="1">
              <a:spLocks noChangeArrowheads="1"/>
            </p:cNvSpPr>
            <p:nvPr/>
          </p:nvSpPr>
          <p:spPr bwMode="auto">
            <a:xfrm>
              <a:off x="4947126" y="3372156"/>
              <a:ext cx="3984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2" name="Text Box 82"/>
            <p:cNvSpPr txBox="1">
              <a:spLocks noChangeArrowheads="1"/>
            </p:cNvSpPr>
            <p:nvPr/>
          </p:nvSpPr>
          <p:spPr bwMode="auto">
            <a:xfrm>
              <a:off x="4947126" y="4134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3" name="Text Box 85"/>
            <p:cNvSpPr txBox="1">
              <a:spLocks noChangeArrowheads="1"/>
            </p:cNvSpPr>
            <p:nvPr/>
          </p:nvSpPr>
          <p:spPr bwMode="auto">
            <a:xfrm>
              <a:off x="4947126" y="4896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4" name="Text Box 88"/>
            <p:cNvSpPr txBox="1">
              <a:spLocks noChangeArrowheads="1"/>
            </p:cNvSpPr>
            <p:nvPr/>
          </p:nvSpPr>
          <p:spPr bwMode="auto">
            <a:xfrm>
              <a:off x="6928326" y="2610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5" name="Text Box 91"/>
            <p:cNvSpPr txBox="1">
              <a:spLocks noChangeArrowheads="1"/>
            </p:cNvSpPr>
            <p:nvPr/>
          </p:nvSpPr>
          <p:spPr bwMode="auto">
            <a:xfrm>
              <a:off x="6928326" y="3372156"/>
              <a:ext cx="3984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6" name="Text Box 94"/>
            <p:cNvSpPr txBox="1">
              <a:spLocks noChangeArrowheads="1"/>
            </p:cNvSpPr>
            <p:nvPr/>
          </p:nvSpPr>
          <p:spPr bwMode="auto">
            <a:xfrm>
              <a:off x="6928326" y="4134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7" name="Text Box 97"/>
            <p:cNvSpPr txBox="1">
              <a:spLocks noChangeArrowheads="1"/>
            </p:cNvSpPr>
            <p:nvPr/>
          </p:nvSpPr>
          <p:spPr bwMode="auto">
            <a:xfrm>
              <a:off x="6928326" y="4896156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8" name="Text Box 85"/>
            <p:cNvSpPr txBox="1">
              <a:spLocks noChangeArrowheads="1"/>
            </p:cNvSpPr>
            <p:nvPr/>
          </p:nvSpPr>
          <p:spPr bwMode="auto">
            <a:xfrm>
              <a:off x="3983061" y="2624232"/>
              <a:ext cx="327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9" name="Text Box 82"/>
            <p:cNvSpPr txBox="1">
              <a:spLocks noChangeArrowheads="1"/>
            </p:cNvSpPr>
            <p:nvPr/>
          </p:nvSpPr>
          <p:spPr bwMode="auto">
            <a:xfrm>
              <a:off x="3972428" y="3404017"/>
              <a:ext cx="3273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0" name="Text Box 82"/>
            <p:cNvSpPr txBox="1">
              <a:spLocks noChangeArrowheads="1"/>
            </p:cNvSpPr>
            <p:nvPr/>
          </p:nvSpPr>
          <p:spPr bwMode="auto">
            <a:xfrm>
              <a:off x="3972428" y="4137694"/>
              <a:ext cx="3273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1" name="Text Box 82"/>
            <p:cNvSpPr txBox="1">
              <a:spLocks noChangeArrowheads="1"/>
            </p:cNvSpPr>
            <p:nvPr/>
          </p:nvSpPr>
          <p:spPr bwMode="auto">
            <a:xfrm>
              <a:off x="3951162" y="4892637"/>
              <a:ext cx="3978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51" name="Group 290"/>
          <p:cNvGrpSpPr>
            <a:grpSpLocks/>
          </p:cNvGrpSpPr>
          <p:nvPr/>
        </p:nvGrpSpPr>
        <p:grpSpPr bwMode="auto">
          <a:xfrm>
            <a:off x="4366980" y="3035300"/>
            <a:ext cx="990600" cy="762000"/>
            <a:chOff x="960" y="2064"/>
            <a:chExt cx="624" cy="480"/>
          </a:xfrm>
        </p:grpSpPr>
        <p:sp>
          <p:nvSpPr>
            <p:cNvPr id="252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54" name="Group 290"/>
          <p:cNvGrpSpPr>
            <a:grpSpLocks/>
          </p:cNvGrpSpPr>
          <p:nvPr/>
        </p:nvGrpSpPr>
        <p:grpSpPr bwMode="auto">
          <a:xfrm>
            <a:off x="5371868" y="3036888"/>
            <a:ext cx="990600" cy="762000"/>
            <a:chOff x="960" y="2064"/>
            <a:chExt cx="624" cy="480"/>
          </a:xfrm>
        </p:grpSpPr>
        <p:sp>
          <p:nvSpPr>
            <p:cNvPr id="255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56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57" name="Group 290"/>
          <p:cNvGrpSpPr>
            <a:grpSpLocks/>
          </p:cNvGrpSpPr>
          <p:nvPr/>
        </p:nvGrpSpPr>
        <p:grpSpPr bwMode="auto">
          <a:xfrm>
            <a:off x="6362468" y="3036888"/>
            <a:ext cx="990600" cy="762000"/>
            <a:chOff x="960" y="2064"/>
            <a:chExt cx="624" cy="480"/>
          </a:xfrm>
        </p:grpSpPr>
        <p:sp>
          <p:nvSpPr>
            <p:cNvPr id="258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59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60" name="Group 290"/>
          <p:cNvGrpSpPr>
            <a:grpSpLocks/>
          </p:cNvGrpSpPr>
          <p:nvPr/>
        </p:nvGrpSpPr>
        <p:grpSpPr bwMode="auto">
          <a:xfrm>
            <a:off x="4371743" y="3803650"/>
            <a:ext cx="990600" cy="762000"/>
            <a:chOff x="960" y="2064"/>
            <a:chExt cx="624" cy="480"/>
          </a:xfrm>
        </p:grpSpPr>
        <p:sp>
          <p:nvSpPr>
            <p:cNvPr id="261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262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63" name="Group 290"/>
          <p:cNvGrpSpPr>
            <a:grpSpLocks/>
          </p:cNvGrpSpPr>
          <p:nvPr/>
        </p:nvGrpSpPr>
        <p:grpSpPr bwMode="auto">
          <a:xfrm>
            <a:off x="5362343" y="3803650"/>
            <a:ext cx="990600" cy="762000"/>
            <a:chOff x="960" y="2064"/>
            <a:chExt cx="624" cy="480"/>
          </a:xfrm>
        </p:grpSpPr>
        <p:sp>
          <p:nvSpPr>
            <p:cNvPr id="264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65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66" name="Group 290"/>
          <p:cNvGrpSpPr>
            <a:grpSpLocks/>
          </p:cNvGrpSpPr>
          <p:nvPr/>
        </p:nvGrpSpPr>
        <p:grpSpPr bwMode="auto">
          <a:xfrm>
            <a:off x="6352943" y="3803650"/>
            <a:ext cx="990600" cy="762000"/>
            <a:chOff x="960" y="2064"/>
            <a:chExt cx="624" cy="480"/>
          </a:xfrm>
        </p:grpSpPr>
        <p:sp>
          <p:nvSpPr>
            <p:cNvPr id="267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68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69" name="Group 290"/>
          <p:cNvGrpSpPr>
            <a:grpSpLocks/>
          </p:cNvGrpSpPr>
          <p:nvPr/>
        </p:nvGrpSpPr>
        <p:grpSpPr bwMode="auto">
          <a:xfrm>
            <a:off x="7343543" y="3803650"/>
            <a:ext cx="990600" cy="762000"/>
            <a:chOff x="960" y="2064"/>
            <a:chExt cx="624" cy="480"/>
          </a:xfrm>
        </p:grpSpPr>
        <p:sp>
          <p:nvSpPr>
            <p:cNvPr id="270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71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272" name="Group 290"/>
          <p:cNvGrpSpPr>
            <a:grpSpLocks/>
          </p:cNvGrpSpPr>
          <p:nvPr/>
        </p:nvGrpSpPr>
        <p:grpSpPr bwMode="auto">
          <a:xfrm>
            <a:off x="4371743" y="5327650"/>
            <a:ext cx="990600" cy="762000"/>
            <a:chOff x="960" y="2064"/>
            <a:chExt cx="624" cy="480"/>
          </a:xfrm>
        </p:grpSpPr>
        <p:sp>
          <p:nvSpPr>
            <p:cNvPr id="273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74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75" name="Group 290"/>
          <p:cNvGrpSpPr>
            <a:grpSpLocks/>
          </p:cNvGrpSpPr>
          <p:nvPr/>
        </p:nvGrpSpPr>
        <p:grpSpPr bwMode="auto">
          <a:xfrm>
            <a:off x="6352943" y="4554538"/>
            <a:ext cx="990600" cy="762000"/>
            <a:chOff x="960" y="2064"/>
            <a:chExt cx="624" cy="480"/>
          </a:xfrm>
        </p:grpSpPr>
        <p:sp>
          <p:nvSpPr>
            <p:cNvPr id="276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77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M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78" name="Group 290"/>
          <p:cNvGrpSpPr>
            <a:grpSpLocks/>
          </p:cNvGrpSpPr>
          <p:nvPr/>
        </p:nvGrpSpPr>
        <p:grpSpPr bwMode="auto">
          <a:xfrm>
            <a:off x="7343543" y="4554538"/>
            <a:ext cx="990600" cy="762000"/>
            <a:chOff x="960" y="2064"/>
            <a:chExt cx="624" cy="480"/>
          </a:xfrm>
        </p:grpSpPr>
        <p:sp>
          <p:nvSpPr>
            <p:cNvPr id="279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80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81" name="Group 290"/>
          <p:cNvGrpSpPr>
            <a:grpSpLocks/>
          </p:cNvGrpSpPr>
          <p:nvPr/>
        </p:nvGrpSpPr>
        <p:grpSpPr bwMode="auto">
          <a:xfrm>
            <a:off x="6352943" y="5321300"/>
            <a:ext cx="990600" cy="762000"/>
            <a:chOff x="960" y="2060"/>
            <a:chExt cx="624" cy="480"/>
          </a:xfrm>
        </p:grpSpPr>
        <p:sp>
          <p:nvSpPr>
            <p:cNvPr id="282" name="Rectangle 266"/>
            <p:cNvSpPr>
              <a:spLocks noChangeArrowheads="1"/>
            </p:cNvSpPr>
            <p:nvPr/>
          </p:nvSpPr>
          <p:spPr bwMode="auto">
            <a:xfrm>
              <a:off x="960" y="2060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283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16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84" name="Group 290"/>
          <p:cNvGrpSpPr>
            <a:grpSpLocks/>
          </p:cNvGrpSpPr>
          <p:nvPr/>
        </p:nvGrpSpPr>
        <p:grpSpPr bwMode="auto">
          <a:xfrm>
            <a:off x="7353068" y="5321300"/>
            <a:ext cx="990600" cy="762000"/>
            <a:chOff x="960" y="2064"/>
            <a:chExt cx="624" cy="480"/>
          </a:xfrm>
        </p:grpSpPr>
        <p:sp>
          <p:nvSpPr>
            <p:cNvPr id="285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6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1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287" name="Rectangle 286"/>
          <p:cNvSpPr>
            <a:spLocks noChangeArrowheads="1"/>
          </p:cNvSpPr>
          <p:nvPr/>
        </p:nvSpPr>
        <p:spPr bwMode="auto">
          <a:xfrm>
            <a:off x="380768" y="3008313"/>
            <a:ext cx="2508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Sel yg tidak terkena loop </a:t>
            </a: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sym typeface="Wingdings" panose="05000000000000000000" pitchFamily="2" charset="2"/>
              </a:rPr>
              <a:t> tetap</a:t>
            </a:r>
            <a:endParaRPr kumimoji="0" lang="en-US" altLang="id-ID" sz="20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288" name="Group 354"/>
          <p:cNvGrpSpPr>
            <a:grpSpLocks/>
          </p:cNvGrpSpPr>
          <p:nvPr/>
        </p:nvGrpSpPr>
        <p:grpSpPr bwMode="auto">
          <a:xfrm>
            <a:off x="7349893" y="3041650"/>
            <a:ext cx="990600" cy="762000"/>
            <a:chOff x="7058976" y="3041753"/>
            <a:chExt cx="990600" cy="762000"/>
          </a:xfrm>
        </p:grpSpPr>
        <p:grpSp>
          <p:nvGrpSpPr>
            <p:cNvPr id="289" name="Group 290"/>
            <p:cNvGrpSpPr>
              <a:grpSpLocks/>
            </p:cNvGrpSpPr>
            <p:nvPr/>
          </p:nvGrpSpPr>
          <p:grpSpPr bwMode="auto">
            <a:xfrm>
              <a:off x="7058976" y="3041753"/>
              <a:ext cx="990600" cy="762000"/>
              <a:chOff x="960" y="2064"/>
              <a:chExt cx="624" cy="480"/>
            </a:xfrm>
          </p:grpSpPr>
          <p:sp>
            <p:nvSpPr>
              <p:cNvPr id="291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2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0" name="Rectangle 353"/>
            <p:cNvSpPr>
              <a:spLocks noChangeArrowheads="1"/>
            </p:cNvSpPr>
            <p:nvPr/>
          </p:nvSpPr>
          <p:spPr bwMode="auto">
            <a:xfrm>
              <a:off x="7358689" y="3207219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93" name="Group 360"/>
          <p:cNvGrpSpPr>
            <a:grpSpLocks/>
          </p:cNvGrpSpPr>
          <p:nvPr/>
        </p:nvGrpSpPr>
        <p:grpSpPr bwMode="auto">
          <a:xfrm>
            <a:off x="4362218" y="4565650"/>
            <a:ext cx="990600" cy="762000"/>
            <a:chOff x="4072542" y="4565754"/>
            <a:chExt cx="990600" cy="762000"/>
          </a:xfrm>
        </p:grpSpPr>
        <p:grpSp>
          <p:nvGrpSpPr>
            <p:cNvPr id="294" name="Group 290"/>
            <p:cNvGrpSpPr>
              <a:grpSpLocks/>
            </p:cNvGrpSpPr>
            <p:nvPr/>
          </p:nvGrpSpPr>
          <p:grpSpPr bwMode="auto">
            <a:xfrm>
              <a:off x="4072542" y="4565754"/>
              <a:ext cx="990600" cy="762000"/>
              <a:chOff x="960" y="2064"/>
              <a:chExt cx="624" cy="480"/>
            </a:xfrm>
          </p:grpSpPr>
          <p:sp>
            <p:nvSpPr>
              <p:cNvPr id="296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5" name="Rectangle 355"/>
            <p:cNvSpPr>
              <a:spLocks noChangeArrowheads="1"/>
            </p:cNvSpPr>
            <p:nvPr/>
          </p:nvSpPr>
          <p:spPr bwMode="auto">
            <a:xfrm>
              <a:off x="4342376" y="4681426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98" name="Group 359"/>
          <p:cNvGrpSpPr>
            <a:grpSpLocks/>
          </p:cNvGrpSpPr>
          <p:nvPr/>
        </p:nvGrpSpPr>
        <p:grpSpPr bwMode="auto">
          <a:xfrm>
            <a:off x="5362343" y="4556125"/>
            <a:ext cx="990600" cy="762000"/>
            <a:chOff x="5072197" y="4556699"/>
            <a:chExt cx="990600" cy="762000"/>
          </a:xfrm>
        </p:grpSpPr>
        <p:grpSp>
          <p:nvGrpSpPr>
            <p:cNvPr id="299" name="Group 290"/>
            <p:cNvGrpSpPr>
              <a:grpSpLocks/>
            </p:cNvGrpSpPr>
            <p:nvPr/>
          </p:nvGrpSpPr>
          <p:grpSpPr bwMode="auto">
            <a:xfrm>
              <a:off x="5072197" y="4556699"/>
              <a:ext cx="990600" cy="762000"/>
              <a:chOff x="960" y="2064"/>
              <a:chExt cx="624" cy="480"/>
            </a:xfrm>
          </p:grpSpPr>
          <p:sp>
            <p:nvSpPr>
              <p:cNvPr id="301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2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00" name="Rectangle 356"/>
            <p:cNvSpPr>
              <a:spLocks noChangeArrowheads="1"/>
            </p:cNvSpPr>
            <p:nvPr/>
          </p:nvSpPr>
          <p:spPr bwMode="auto">
            <a:xfrm>
              <a:off x="5356364" y="4681406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3" name="Group 358"/>
          <p:cNvGrpSpPr>
            <a:grpSpLocks/>
          </p:cNvGrpSpPr>
          <p:nvPr/>
        </p:nvGrpSpPr>
        <p:grpSpPr bwMode="auto">
          <a:xfrm>
            <a:off x="5362343" y="5327650"/>
            <a:ext cx="990600" cy="762000"/>
            <a:chOff x="5072196" y="5327753"/>
            <a:chExt cx="990600" cy="762000"/>
          </a:xfrm>
        </p:grpSpPr>
        <p:grpSp>
          <p:nvGrpSpPr>
            <p:cNvPr id="304" name="Group 290"/>
            <p:cNvGrpSpPr>
              <a:grpSpLocks/>
            </p:cNvGrpSpPr>
            <p:nvPr/>
          </p:nvGrpSpPr>
          <p:grpSpPr bwMode="auto">
            <a:xfrm>
              <a:off x="5072196" y="5327753"/>
              <a:ext cx="990600" cy="762000"/>
              <a:chOff x="-384" y="2448"/>
              <a:chExt cx="624" cy="480"/>
            </a:xfrm>
          </p:grpSpPr>
          <p:sp>
            <p:nvSpPr>
              <p:cNvPr id="306" name="Rectangle 266"/>
              <p:cNvSpPr>
                <a:spLocks noChangeArrowheads="1"/>
              </p:cNvSpPr>
              <p:nvPr/>
            </p:nvSpPr>
            <p:spPr bwMode="auto">
              <a:xfrm>
                <a:off x="-384" y="2448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7" name="Text Box 267"/>
              <p:cNvSpPr txBox="1">
                <a:spLocks noChangeArrowheads="1"/>
              </p:cNvSpPr>
              <p:nvPr/>
            </p:nvSpPr>
            <p:spPr bwMode="auto">
              <a:xfrm>
                <a:off x="-384" y="2462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305" name="Rectangle 357"/>
            <p:cNvSpPr>
              <a:spLocks noChangeArrowheads="1"/>
            </p:cNvSpPr>
            <p:nvPr/>
          </p:nvSpPr>
          <p:spPr bwMode="auto">
            <a:xfrm>
              <a:off x="5356364" y="5469079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308" name="Rectangle 307"/>
          <p:cNvSpPr>
            <a:spLocks noChangeArrowheads="1"/>
          </p:cNvSpPr>
          <p:nvPr/>
        </p:nvSpPr>
        <p:spPr bwMode="auto">
          <a:xfrm>
            <a:off x="380768" y="3721100"/>
            <a:ext cx="25082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</a:rPr>
              <a:t>Sel yg barangnya dikurangi menjadi 0 </a:t>
            </a: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sym typeface="Wingdings" panose="05000000000000000000" pitchFamily="2" charset="2"/>
              </a:rPr>
              <a:t> tdk lagi jadi basis</a:t>
            </a:r>
            <a:endParaRPr kumimoji="0" lang="en-US" altLang="id-ID" sz="20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380768" y="4816475"/>
            <a:ext cx="2617787" cy="193992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</a:rPr>
              <a:t>Basis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</a:rPr>
              <a:t>seharusnya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</a:rPr>
              <a:t> 4+4-1 = 7 (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</a:rPr>
              <a:t>kurang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</a:rPr>
              <a:t>) 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Tambah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dgn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basis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semu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(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nilai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0)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pada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salah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satu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sel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yg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baru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saja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keluar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sz="2000" dirty="0" err="1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dari</a:t>
            </a:r>
            <a:r>
              <a:rPr lang="en-US" sz="2000" dirty="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 basis</a:t>
            </a:r>
            <a:endParaRPr lang="en-US" sz="2000" dirty="0">
              <a:solidFill>
                <a:srgbClr val="F9F3DD">
                  <a:lumMod val="25000"/>
                </a:srgb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10" name="Rectangle 309"/>
          <p:cNvSpPr>
            <a:spLocks noChangeArrowheads="1"/>
          </p:cNvSpPr>
          <p:nvPr/>
        </p:nvSpPr>
        <p:spPr bwMode="auto">
          <a:xfrm>
            <a:off x="4706705" y="319881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b="1">
                <a:solidFill>
                  <a:srgbClr val="0000FF"/>
                </a:solidFill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5061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287" grpId="0"/>
      <p:bldP spid="308" grpId="0"/>
      <p:bldP spid="309" grpId="0"/>
      <p:bldP spid="3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589310" y="457200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6.2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Transshipment (8)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98698" y="1169988"/>
            <a:ext cx="2817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Uji Optimalitas</a:t>
            </a:r>
          </a:p>
        </p:txBody>
      </p:sp>
      <p:grpSp>
        <p:nvGrpSpPr>
          <p:cNvPr id="4" name="Group 373"/>
          <p:cNvGrpSpPr>
            <a:grpSpLocks/>
          </p:cNvGrpSpPr>
          <p:nvPr/>
        </p:nvGrpSpPr>
        <p:grpSpPr bwMode="auto">
          <a:xfrm>
            <a:off x="452660" y="1668463"/>
            <a:ext cx="6145213" cy="4402137"/>
            <a:chOff x="235211" y="1667728"/>
            <a:chExt cx="6145212" cy="4402138"/>
          </a:xfrm>
        </p:grpSpPr>
        <p:grpSp>
          <p:nvGrpSpPr>
            <p:cNvPr id="5" name="Group 125"/>
            <p:cNvGrpSpPr>
              <a:grpSpLocks/>
            </p:cNvGrpSpPr>
            <p:nvPr/>
          </p:nvGrpSpPr>
          <p:grpSpPr bwMode="auto">
            <a:xfrm>
              <a:off x="235211" y="1667728"/>
              <a:ext cx="6145212" cy="4402138"/>
              <a:chOff x="2689831" y="1866263"/>
              <a:chExt cx="6145076" cy="4401497"/>
            </a:xfrm>
          </p:grpSpPr>
          <p:grpSp>
            <p:nvGrpSpPr>
              <p:cNvPr id="63" name="Group 119"/>
              <p:cNvGrpSpPr>
                <a:grpSpLocks/>
              </p:cNvGrpSpPr>
              <p:nvPr/>
            </p:nvGrpSpPr>
            <p:grpSpPr bwMode="auto">
              <a:xfrm>
                <a:off x="2689831" y="1866263"/>
                <a:ext cx="6145076" cy="4401497"/>
                <a:chOff x="2689831" y="1866263"/>
                <a:chExt cx="6145076" cy="4401497"/>
              </a:xfrm>
            </p:grpSpPr>
            <p:grpSp>
              <p:nvGrpSpPr>
                <p:cNvPr id="80" name="Group 118"/>
                <p:cNvGrpSpPr>
                  <a:grpSpLocks/>
                </p:cNvGrpSpPr>
                <p:nvPr/>
              </p:nvGrpSpPr>
              <p:grpSpPr bwMode="auto">
                <a:xfrm>
                  <a:off x="3958848" y="2599602"/>
                  <a:ext cx="3960078" cy="3058554"/>
                  <a:chOff x="3958848" y="2599602"/>
                  <a:chExt cx="3960078" cy="3058554"/>
                </a:xfrm>
              </p:grpSpPr>
              <p:sp>
                <p:nvSpPr>
                  <p:cNvPr id="13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5937784" y="2610691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4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5937784" y="3372581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5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5937784" y="4134470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6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5937784" y="4896359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7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4947206" y="2610691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8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4947206" y="3372581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9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4947206" y="4134470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0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4947206" y="4896359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6928362" y="2610691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2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6928362" y="3372581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3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6928362" y="4134470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6928362" y="4896359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5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3958216" y="2599581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6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3958216" y="3361470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7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958216" y="4123359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8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958216" y="4885248"/>
                    <a:ext cx="990578" cy="761889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81" name="Group 137"/>
                <p:cNvGrpSpPr>
                  <a:grpSpLocks/>
                </p:cNvGrpSpPr>
                <p:nvPr/>
              </p:nvGrpSpPr>
              <p:grpSpPr bwMode="auto">
                <a:xfrm>
                  <a:off x="2690041" y="2610156"/>
                  <a:ext cx="1258216" cy="762000"/>
                  <a:chOff x="265814" y="2078528"/>
                  <a:chExt cx="1258216" cy="762000"/>
                </a:xfrm>
              </p:grpSpPr>
              <p:sp>
                <p:nvSpPr>
                  <p:cNvPr id="131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65814" y="2078528"/>
                    <a:ext cx="1258216" cy="762000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2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1096" y="2239981"/>
                    <a:ext cx="1065638" cy="400050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S1 (Jkt)</a:t>
                    </a:r>
                    <a:endParaRPr kumimoji="0" lang="en-GB" altLang="id-ID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2" name="Group 138"/>
                <p:cNvGrpSpPr>
                  <a:grpSpLocks/>
                </p:cNvGrpSpPr>
                <p:nvPr/>
              </p:nvGrpSpPr>
              <p:grpSpPr bwMode="auto">
                <a:xfrm>
                  <a:off x="2689831" y="3372156"/>
                  <a:ext cx="1259885" cy="762000"/>
                  <a:chOff x="265604" y="2840528"/>
                  <a:chExt cx="1259885" cy="762000"/>
                </a:xfrm>
              </p:grpSpPr>
              <p:sp>
                <p:nvSpPr>
                  <p:cNvPr id="12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65604" y="2840953"/>
                    <a:ext cx="1260447" cy="761889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0" name="Text Box 1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528" y="2993331"/>
                    <a:ext cx="1154087" cy="399992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S2 (Jog)</a:t>
                    </a:r>
                  </a:p>
                </p:txBody>
              </p:sp>
            </p:grpSp>
            <p:grpSp>
              <p:nvGrpSpPr>
                <p:cNvPr id="83" name="Group 139"/>
                <p:cNvGrpSpPr>
                  <a:grpSpLocks/>
                </p:cNvGrpSpPr>
                <p:nvPr/>
              </p:nvGrpSpPr>
              <p:grpSpPr bwMode="auto">
                <a:xfrm>
                  <a:off x="2689831" y="4134156"/>
                  <a:ext cx="1259885" cy="762000"/>
                  <a:chOff x="265604" y="3602528"/>
                  <a:chExt cx="1259885" cy="762000"/>
                </a:xfrm>
              </p:grpSpPr>
              <p:sp>
                <p:nvSpPr>
                  <p:cNvPr id="127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265604" y="3602842"/>
                    <a:ext cx="1260447" cy="761889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8" name="Text Box 1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528" y="3755220"/>
                    <a:ext cx="1182662" cy="399992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S3 (Sby)</a:t>
                    </a:r>
                  </a:p>
                </p:txBody>
              </p:sp>
            </p:grpSp>
            <p:grpSp>
              <p:nvGrpSpPr>
                <p:cNvPr id="84" name="Group 140"/>
                <p:cNvGrpSpPr>
                  <a:grpSpLocks/>
                </p:cNvGrpSpPr>
                <p:nvPr/>
              </p:nvGrpSpPr>
              <p:grpSpPr bwMode="auto">
                <a:xfrm>
                  <a:off x="2689831" y="4896156"/>
                  <a:ext cx="1259885" cy="762000"/>
                  <a:chOff x="265604" y="4364528"/>
                  <a:chExt cx="1259885" cy="762000"/>
                </a:xfrm>
              </p:grpSpPr>
              <p:sp>
                <p:nvSpPr>
                  <p:cNvPr id="125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265604" y="4364731"/>
                    <a:ext cx="1260447" cy="761889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6" name="Text 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528" y="4517109"/>
                    <a:ext cx="1154087" cy="399992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S4 (Mlg)</a:t>
                    </a:r>
                  </a:p>
                </p:txBody>
              </p:sp>
            </p:grpSp>
            <p:grpSp>
              <p:nvGrpSpPr>
                <p:cNvPr id="85" name="Group 121"/>
                <p:cNvGrpSpPr>
                  <a:grpSpLocks/>
                </p:cNvGrpSpPr>
                <p:nvPr/>
              </p:nvGrpSpPr>
              <p:grpSpPr bwMode="auto">
                <a:xfrm>
                  <a:off x="7920507" y="2610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23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4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776"/>
                    <a:ext cx="194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10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86" name="Group 124"/>
                <p:cNvGrpSpPr>
                  <a:grpSpLocks/>
                </p:cNvGrpSpPr>
                <p:nvPr/>
              </p:nvGrpSpPr>
              <p:grpSpPr bwMode="auto">
                <a:xfrm>
                  <a:off x="7920507" y="3372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21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2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776"/>
                    <a:ext cx="194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87" name="Group 127"/>
                <p:cNvGrpSpPr>
                  <a:grpSpLocks/>
                </p:cNvGrpSpPr>
                <p:nvPr/>
              </p:nvGrpSpPr>
              <p:grpSpPr bwMode="auto">
                <a:xfrm>
                  <a:off x="7920507" y="4134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19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0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1" y="1776"/>
                    <a:ext cx="194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88" name="Group 130"/>
                <p:cNvGrpSpPr>
                  <a:grpSpLocks/>
                </p:cNvGrpSpPr>
                <p:nvPr/>
              </p:nvGrpSpPr>
              <p:grpSpPr bwMode="auto">
                <a:xfrm>
                  <a:off x="7920507" y="4896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17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8" name="Text Box 1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1" y="1776"/>
                    <a:ext cx="194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30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89" name="Group 116"/>
                <p:cNvGrpSpPr/>
                <p:nvPr/>
              </p:nvGrpSpPr>
              <p:grpSpPr>
                <a:xfrm>
                  <a:off x="4947126" y="1876817"/>
                  <a:ext cx="990600" cy="733340"/>
                  <a:chOff x="4876800" y="1857461"/>
                  <a:chExt cx="990600" cy="733340"/>
                </a:xfrm>
                <a:solidFill>
                  <a:srgbClr val="FFCC00">
                    <a:lumMod val="60000"/>
                    <a:lumOff val="40000"/>
                  </a:srgbClr>
                </a:solidFill>
              </p:grpSpPr>
              <p:sp>
                <p:nvSpPr>
                  <p:cNvPr id="115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4876800" y="1857461"/>
                    <a:ext cx="990600" cy="73334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6" name="Text Box 1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839" y="1867288"/>
                    <a:ext cx="627095" cy="7078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D3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Sby</a:t>
                    </a:r>
                  </a:p>
                </p:txBody>
              </p:sp>
            </p:grpSp>
            <p:grpSp>
              <p:nvGrpSpPr>
                <p:cNvPr id="90" name="Group 117"/>
                <p:cNvGrpSpPr/>
                <p:nvPr/>
              </p:nvGrpSpPr>
              <p:grpSpPr>
                <a:xfrm>
                  <a:off x="5937727" y="1876817"/>
                  <a:ext cx="990600" cy="733340"/>
                  <a:chOff x="5867401" y="1857461"/>
                  <a:chExt cx="990600" cy="733340"/>
                </a:xfrm>
                <a:solidFill>
                  <a:srgbClr val="FFCC00">
                    <a:lumMod val="60000"/>
                    <a:lumOff val="40000"/>
                  </a:srgbClr>
                </a:solidFill>
              </p:grpSpPr>
              <p:sp>
                <p:nvSpPr>
                  <p:cNvPr id="113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5867401" y="1857461"/>
                    <a:ext cx="990600" cy="73334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4" name="Text Box 1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79440" y="1867288"/>
                    <a:ext cx="598242" cy="7078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D4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Mlg</a:t>
                    </a:r>
                  </a:p>
                </p:txBody>
              </p:sp>
            </p:grpSp>
            <p:grpSp>
              <p:nvGrpSpPr>
                <p:cNvPr id="91" name="Group 118"/>
                <p:cNvGrpSpPr>
                  <a:grpSpLocks/>
                </p:cNvGrpSpPr>
                <p:nvPr/>
              </p:nvGrpSpPr>
              <p:grpSpPr bwMode="auto">
                <a:xfrm>
                  <a:off x="6928327" y="1876817"/>
                  <a:ext cx="990600" cy="733340"/>
                  <a:chOff x="6858001" y="1857461"/>
                  <a:chExt cx="990600" cy="733340"/>
                </a:xfrm>
              </p:grpSpPr>
              <p:sp>
                <p:nvSpPr>
                  <p:cNvPr id="111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6858001" y="1857461"/>
                    <a:ext cx="990600" cy="733340"/>
                  </a:xfrm>
                  <a:prstGeom prst="rect">
                    <a:avLst/>
                  </a:prstGeom>
                  <a:solidFill>
                    <a:srgbClr val="FF8989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2" name="Text Box 1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06242" y="1867288"/>
                    <a:ext cx="712053" cy="70788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D5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Smg</a:t>
                    </a:r>
                    <a:endParaRPr kumimoji="0" lang="en-GB" altLang="id-ID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2" name="Group 147"/>
                <p:cNvGrpSpPr>
                  <a:grpSpLocks/>
                </p:cNvGrpSpPr>
                <p:nvPr/>
              </p:nvGrpSpPr>
              <p:grpSpPr bwMode="auto">
                <a:xfrm>
                  <a:off x="6928326" y="5658159"/>
                  <a:ext cx="990600" cy="609601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09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0" name="Text Box 1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4" y="1344"/>
                    <a:ext cx="332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10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93" name="Group 150"/>
                <p:cNvGrpSpPr>
                  <a:grpSpLocks/>
                </p:cNvGrpSpPr>
                <p:nvPr/>
              </p:nvGrpSpPr>
              <p:grpSpPr bwMode="auto">
                <a:xfrm>
                  <a:off x="5937726" y="5658156"/>
                  <a:ext cx="990600" cy="609600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0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8" name="Text Box 1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4" y="1344"/>
                    <a:ext cx="332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94" name="Group 153"/>
                <p:cNvGrpSpPr>
                  <a:grpSpLocks/>
                </p:cNvGrpSpPr>
                <p:nvPr/>
              </p:nvGrpSpPr>
              <p:grpSpPr bwMode="auto">
                <a:xfrm>
                  <a:off x="4947126" y="5658156"/>
                  <a:ext cx="990600" cy="609600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05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6" name="Text Box 1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33" y="1344"/>
                    <a:ext cx="332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sp>
              <p:nvSpPr>
                <p:cNvPr id="95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3958848" y="2599602"/>
                  <a:ext cx="18473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6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958848" y="3361602"/>
                  <a:ext cx="18473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7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958848" y="4123602"/>
                  <a:ext cx="18473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8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3979486" y="4906240"/>
                  <a:ext cx="184731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99" name="Group 115"/>
                <p:cNvGrpSpPr/>
                <p:nvPr/>
              </p:nvGrpSpPr>
              <p:grpSpPr>
                <a:xfrm>
                  <a:off x="3958848" y="1866263"/>
                  <a:ext cx="990600" cy="733340"/>
                  <a:chOff x="3888522" y="1846907"/>
                  <a:chExt cx="990600" cy="733340"/>
                </a:xfrm>
                <a:solidFill>
                  <a:srgbClr val="FFCC00">
                    <a:lumMod val="60000"/>
                    <a:lumOff val="40000"/>
                  </a:srgbClr>
                </a:solidFill>
              </p:grpSpPr>
              <p:sp>
                <p:nvSpPr>
                  <p:cNvPr id="103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3888522" y="1846907"/>
                    <a:ext cx="990600" cy="73334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4" name="Text Box 1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0561" y="1856734"/>
                    <a:ext cx="617990" cy="7078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D2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Yog</a:t>
                    </a:r>
                  </a:p>
                </p:txBody>
              </p:sp>
            </p:grpSp>
            <p:grpSp>
              <p:nvGrpSpPr>
                <p:cNvPr id="100" name="Group 153"/>
                <p:cNvGrpSpPr>
                  <a:grpSpLocks/>
                </p:cNvGrpSpPr>
                <p:nvPr/>
              </p:nvGrpSpPr>
              <p:grpSpPr bwMode="auto">
                <a:xfrm>
                  <a:off x="3958848" y="5647602"/>
                  <a:ext cx="990600" cy="609600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01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" name="Text Box 1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4" y="1344"/>
                    <a:ext cx="332" cy="291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30</a:t>
                    </a:r>
                    <a:endParaRPr kumimoji="0" lang="en-GB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64" name="Text Box 62"/>
              <p:cNvSpPr txBox="1">
                <a:spLocks noChangeArrowheads="1"/>
              </p:cNvSpPr>
              <p:nvPr/>
            </p:nvSpPr>
            <p:spPr bwMode="auto">
              <a:xfrm>
                <a:off x="5937726" y="2610156"/>
                <a:ext cx="398463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5" name="Text Box 67"/>
              <p:cNvSpPr txBox="1">
                <a:spLocks noChangeArrowheads="1"/>
              </p:cNvSpPr>
              <p:nvPr/>
            </p:nvSpPr>
            <p:spPr bwMode="auto">
              <a:xfrm>
                <a:off x="5937726" y="3372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6" name="Text Box 70"/>
              <p:cNvSpPr txBox="1">
                <a:spLocks noChangeArrowheads="1"/>
              </p:cNvSpPr>
              <p:nvPr/>
            </p:nvSpPr>
            <p:spPr bwMode="auto">
              <a:xfrm>
                <a:off x="5937726" y="4134156"/>
                <a:ext cx="398463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7" name="Text Box 73"/>
              <p:cNvSpPr txBox="1">
                <a:spLocks noChangeArrowheads="1"/>
              </p:cNvSpPr>
              <p:nvPr/>
            </p:nvSpPr>
            <p:spPr bwMode="auto">
              <a:xfrm>
                <a:off x="5937726" y="4896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8" name="Text Box 76"/>
              <p:cNvSpPr txBox="1">
                <a:spLocks noChangeArrowheads="1"/>
              </p:cNvSpPr>
              <p:nvPr/>
            </p:nvSpPr>
            <p:spPr bwMode="auto">
              <a:xfrm>
                <a:off x="4947126" y="2610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69" name="Text Box 79"/>
              <p:cNvSpPr txBox="1">
                <a:spLocks noChangeArrowheads="1"/>
              </p:cNvSpPr>
              <p:nvPr/>
            </p:nvSpPr>
            <p:spPr bwMode="auto">
              <a:xfrm>
                <a:off x="4947126" y="3372156"/>
                <a:ext cx="398463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0" name="Text Box 82"/>
              <p:cNvSpPr txBox="1">
                <a:spLocks noChangeArrowheads="1"/>
              </p:cNvSpPr>
              <p:nvPr/>
            </p:nvSpPr>
            <p:spPr bwMode="auto">
              <a:xfrm>
                <a:off x="4947126" y="4134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1" name="Text Box 85"/>
              <p:cNvSpPr txBox="1">
                <a:spLocks noChangeArrowheads="1"/>
              </p:cNvSpPr>
              <p:nvPr/>
            </p:nvSpPr>
            <p:spPr bwMode="auto">
              <a:xfrm>
                <a:off x="4947126" y="4896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2" name="Text Box 88"/>
              <p:cNvSpPr txBox="1">
                <a:spLocks noChangeArrowheads="1"/>
              </p:cNvSpPr>
              <p:nvPr/>
            </p:nvSpPr>
            <p:spPr bwMode="auto">
              <a:xfrm>
                <a:off x="6928326" y="2610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Text Box 91"/>
              <p:cNvSpPr txBox="1">
                <a:spLocks noChangeArrowheads="1"/>
              </p:cNvSpPr>
              <p:nvPr/>
            </p:nvSpPr>
            <p:spPr bwMode="auto">
              <a:xfrm>
                <a:off x="6928326" y="3372156"/>
                <a:ext cx="398463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Text Box 94"/>
              <p:cNvSpPr txBox="1">
                <a:spLocks noChangeArrowheads="1"/>
              </p:cNvSpPr>
              <p:nvPr/>
            </p:nvSpPr>
            <p:spPr bwMode="auto">
              <a:xfrm>
                <a:off x="6928326" y="4134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5" name="Text Box 97"/>
              <p:cNvSpPr txBox="1">
                <a:spLocks noChangeArrowheads="1"/>
              </p:cNvSpPr>
              <p:nvPr/>
            </p:nvSpPr>
            <p:spPr bwMode="auto">
              <a:xfrm>
                <a:off x="6928326" y="4896156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6" name="Text Box 85"/>
              <p:cNvSpPr txBox="1">
                <a:spLocks noChangeArrowheads="1"/>
              </p:cNvSpPr>
              <p:nvPr/>
            </p:nvSpPr>
            <p:spPr bwMode="auto">
              <a:xfrm>
                <a:off x="3983061" y="2624232"/>
                <a:ext cx="3270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Text Box 82"/>
              <p:cNvSpPr txBox="1">
                <a:spLocks noChangeArrowheads="1"/>
              </p:cNvSpPr>
              <p:nvPr/>
            </p:nvSpPr>
            <p:spPr bwMode="auto">
              <a:xfrm>
                <a:off x="3972428" y="3404017"/>
                <a:ext cx="32733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Text Box 82"/>
              <p:cNvSpPr txBox="1">
                <a:spLocks noChangeArrowheads="1"/>
              </p:cNvSpPr>
              <p:nvPr/>
            </p:nvSpPr>
            <p:spPr bwMode="auto">
              <a:xfrm>
                <a:off x="3972428" y="4137694"/>
                <a:ext cx="32733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79" name="Text Box 82"/>
              <p:cNvSpPr txBox="1">
                <a:spLocks noChangeArrowheads="1"/>
              </p:cNvSpPr>
              <p:nvPr/>
            </p:nvSpPr>
            <p:spPr bwMode="auto">
              <a:xfrm>
                <a:off x="3951162" y="4892637"/>
                <a:ext cx="39786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oup 290"/>
            <p:cNvGrpSpPr>
              <a:grpSpLocks/>
            </p:cNvGrpSpPr>
            <p:nvPr/>
          </p:nvGrpSpPr>
          <p:grpSpPr bwMode="auto">
            <a:xfrm>
              <a:off x="1505224" y="2407503"/>
              <a:ext cx="990600" cy="762000"/>
              <a:chOff x="960" y="2064"/>
              <a:chExt cx="624" cy="480"/>
            </a:xfrm>
          </p:grpSpPr>
          <p:sp>
            <p:nvSpPr>
              <p:cNvPr id="61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" name="Group 290"/>
            <p:cNvGrpSpPr>
              <a:grpSpLocks/>
            </p:cNvGrpSpPr>
            <p:nvPr/>
          </p:nvGrpSpPr>
          <p:grpSpPr bwMode="auto">
            <a:xfrm>
              <a:off x="2502161" y="2409091"/>
              <a:ext cx="990600" cy="762000"/>
              <a:chOff x="960" y="2064"/>
              <a:chExt cx="624" cy="480"/>
            </a:xfrm>
          </p:grpSpPr>
          <p:sp>
            <p:nvSpPr>
              <p:cNvPr id="59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oup 290"/>
            <p:cNvGrpSpPr>
              <a:grpSpLocks/>
            </p:cNvGrpSpPr>
            <p:nvPr/>
          </p:nvGrpSpPr>
          <p:grpSpPr bwMode="auto">
            <a:xfrm>
              <a:off x="3492761" y="2409091"/>
              <a:ext cx="990600" cy="762000"/>
              <a:chOff x="960" y="2064"/>
              <a:chExt cx="624" cy="480"/>
            </a:xfrm>
          </p:grpSpPr>
          <p:sp>
            <p:nvSpPr>
              <p:cNvPr id="57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" name="Group 290"/>
            <p:cNvGrpSpPr>
              <a:grpSpLocks/>
            </p:cNvGrpSpPr>
            <p:nvPr/>
          </p:nvGrpSpPr>
          <p:grpSpPr bwMode="auto">
            <a:xfrm>
              <a:off x="1502036" y="3175853"/>
              <a:ext cx="990600" cy="762000"/>
              <a:chOff x="960" y="2064"/>
              <a:chExt cx="624" cy="480"/>
            </a:xfrm>
          </p:grpSpPr>
          <p:sp>
            <p:nvSpPr>
              <p:cNvPr id="55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56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" name="Group 290"/>
            <p:cNvGrpSpPr>
              <a:grpSpLocks/>
            </p:cNvGrpSpPr>
            <p:nvPr/>
          </p:nvGrpSpPr>
          <p:grpSpPr bwMode="auto">
            <a:xfrm>
              <a:off x="2492636" y="3175853"/>
              <a:ext cx="990600" cy="762000"/>
              <a:chOff x="960" y="2064"/>
              <a:chExt cx="624" cy="480"/>
            </a:xfrm>
          </p:grpSpPr>
          <p:sp>
            <p:nvSpPr>
              <p:cNvPr id="53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" name="Group 290"/>
            <p:cNvGrpSpPr>
              <a:grpSpLocks/>
            </p:cNvGrpSpPr>
            <p:nvPr/>
          </p:nvGrpSpPr>
          <p:grpSpPr bwMode="auto">
            <a:xfrm>
              <a:off x="3483236" y="3175853"/>
              <a:ext cx="990600" cy="762000"/>
              <a:chOff x="960" y="2064"/>
              <a:chExt cx="624" cy="480"/>
            </a:xfrm>
          </p:grpSpPr>
          <p:sp>
            <p:nvSpPr>
              <p:cNvPr id="51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290"/>
            <p:cNvGrpSpPr>
              <a:grpSpLocks/>
            </p:cNvGrpSpPr>
            <p:nvPr/>
          </p:nvGrpSpPr>
          <p:grpSpPr bwMode="auto">
            <a:xfrm>
              <a:off x="4473836" y="3175853"/>
              <a:ext cx="990600" cy="762000"/>
              <a:chOff x="960" y="2064"/>
              <a:chExt cx="624" cy="480"/>
            </a:xfrm>
          </p:grpSpPr>
          <p:sp>
            <p:nvSpPr>
              <p:cNvPr id="49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</a:p>
            </p:txBody>
          </p:sp>
        </p:grpSp>
        <p:grpSp>
          <p:nvGrpSpPr>
            <p:cNvPr id="13" name="Group 290"/>
            <p:cNvGrpSpPr>
              <a:grpSpLocks/>
            </p:cNvGrpSpPr>
            <p:nvPr/>
          </p:nvGrpSpPr>
          <p:grpSpPr bwMode="auto">
            <a:xfrm>
              <a:off x="1502036" y="4699853"/>
              <a:ext cx="990600" cy="762000"/>
              <a:chOff x="960" y="2064"/>
              <a:chExt cx="624" cy="480"/>
            </a:xfrm>
          </p:grpSpPr>
          <p:sp>
            <p:nvSpPr>
              <p:cNvPr id="47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" name="Group 290"/>
            <p:cNvGrpSpPr>
              <a:grpSpLocks/>
            </p:cNvGrpSpPr>
            <p:nvPr/>
          </p:nvGrpSpPr>
          <p:grpSpPr bwMode="auto">
            <a:xfrm>
              <a:off x="3483236" y="3926741"/>
              <a:ext cx="990600" cy="762000"/>
              <a:chOff x="960" y="2064"/>
              <a:chExt cx="624" cy="480"/>
            </a:xfrm>
          </p:grpSpPr>
          <p:sp>
            <p:nvSpPr>
              <p:cNvPr id="45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2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" name="Group 290"/>
            <p:cNvGrpSpPr>
              <a:grpSpLocks/>
            </p:cNvGrpSpPr>
            <p:nvPr/>
          </p:nvGrpSpPr>
          <p:grpSpPr bwMode="auto">
            <a:xfrm>
              <a:off x="4473836" y="3926741"/>
              <a:ext cx="990600" cy="762000"/>
              <a:chOff x="960" y="2064"/>
              <a:chExt cx="624" cy="480"/>
            </a:xfrm>
          </p:grpSpPr>
          <p:sp>
            <p:nvSpPr>
              <p:cNvPr id="43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</a:p>
            </p:txBody>
          </p:sp>
        </p:grpSp>
        <p:grpSp>
          <p:nvGrpSpPr>
            <p:cNvPr id="16" name="Group 290"/>
            <p:cNvGrpSpPr>
              <a:grpSpLocks/>
            </p:cNvGrpSpPr>
            <p:nvPr/>
          </p:nvGrpSpPr>
          <p:grpSpPr bwMode="auto">
            <a:xfrm>
              <a:off x="3483236" y="4693503"/>
              <a:ext cx="990600" cy="762000"/>
              <a:chOff x="960" y="2060"/>
              <a:chExt cx="624" cy="480"/>
            </a:xfrm>
          </p:grpSpPr>
          <p:sp>
            <p:nvSpPr>
              <p:cNvPr id="41" name="Rectangle 266"/>
              <p:cNvSpPr>
                <a:spLocks noChangeArrowheads="1"/>
              </p:cNvSpPr>
              <p:nvPr/>
            </p:nvSpPr>
            <p:spPr bwMode="auto">
              <a:xfrm>
                <a:off x="960" y="2060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42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Group 290"/>
            <p:cNvGrpSpPr>
              <a:grpSpLocks/>
            </p:cNvGrpSpPr>
            <p:nvPr/>
          </p:nvGrpSpPr>
          <p:grpSpPr bwMode="auto">
            <a:xfrm>
              <a:off x="4475410" y="4693503"/>
              <a:ext cx="990600" cy="762000"/>
              <a:chOff x="960" y="2064"/>
              <a:chExt cx="624" cy="480"/>
            </a:xfrm>
          </p:grpSpPr>
          <p:sp>
            <p:nvSpPr>
              <p:cNvPr id="39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188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</a:p>
            </p:txBody>
          </p:sp>
        </p:grpSp>
        <p:grpSp>
          <p:nvGrpSpPr>
            <p:cNvPr id="18" name="Group 354"/>
            <p:cNvGrpSpPr>
              <a:grpSpLocks/>
            </p:cNvGrpSpPr>
            <p:nvPr/>
          </p:nvGrpSpPr>
          <p:grpSpPr bwMode="auto">
            <a:xfrm>
              <a:off x="4472235" y="2413853"/>
              <a:ext cx="990600" cy="762000"/>
              <a:chOff x="7058976" y="3041753"/>
              <a:chExt cx="990600" cy="762000"/>
            </a:xfrm>
          </p:grpSpPr>
          <p:grpSp>
            <p:nvGrpSpPr>
              <p:cNvPr id="35" name="Group 290"/>
              <p:cNvGrpSpPr>
                <a:grpSpLocks/>
              </p:cNvGrpSpPr>
              <p:nvPr/>
            </p:nvGrpSpPr>
            <p:grpSpPr bwMode="auto">
              <a:xfrm>
                <a:off x="7058976" y="3041753"/>
                <a:ext cx="990600" cy="762000"/>
                <a:chOff x="960" y="2064"/>
                <a:chExt cx="624" cy="480"/>
              </a:xfrm>
            </p:grpSpPr>
            <p:sp>
              <p:nvSpPr>
                <p:cNvPr id="37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1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Rectangle 353"/>
              <p:cNvSpPr>
                <a:spLocks noChangeArrowheads="1"/>
              </p:cNvSpPr>
              <p:nvPr/>
            </p:nvSpPr>
            <p:spPr bwMode="auto">
              <a:xfrm>
                <a:off x="7358689" y="3207219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360"/>
            <p:cNvGrpSpPr>
              <a:grpSpLocks/>
            </p:cNvGrpSpPr>
            <p:nvPr/>
          </p:nvGrpSpPr>
          <p:grpSpPr bwMode="auto">
            <a:xfrm>
              <a:off x="1505211" y="3937853"/>
              <a:ext cx="990600" cy="762000"/>
              <a:chOff x="4072542" y="4565754"/>
              <a:chExt cx="990600" cy="762000"/>
            </a:xfrm>
          </p:grpSpPr>
          <p:grpSp>
            <p:nvGrpSpPr>
              <p:cNvPr id="31" name="Group 290"/>
              <p:cNvGrpSpPr>
                <a:grpSpLocks/>
              </p:cNvGrpSpPr>
              <p:nvPr/>
            </p:nvGrpSpPr>
            <p:grpSpPr bwMode="auto">
              <a:xfrm>
                <a:off x="4072542" y="4565754"/>
                <a:ext cx="990600" cy="762000"/>
                <a:chOff x="960" y="2064"/>
                <a:chExt cx="624" cy="480"/>
              </a:xfrm>
            </p:grpSpPr>
            <p:sp>
              <p:nvSpPr>
                <p:cNvPr id="33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1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" name="Rectangle 355"/>
              <p:cNvSpPr>
                <a:spLocks noChangeArrowheads="1"/>
              </p:cNvSpPr>
              <p:nvPr/>
            </p:nvSpPr>
            <p:spPr bwMode="auto">
              <a:xfrm>
                <a:off x="4342376" y="4681426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359"/>
            <p:cNvGrpSpPr>
              <a:grpSpLocks/>
            </p:cNvGrpSpPr>
            <p:nvPr/>
          </p:nvGrpSpPr>
          <p:grpSpPr bwMode="auto">
            <a:xfrm>
              <a:off x="2492636" y="3928328"/>
              <a:ext cx="990600" cy="762000"/>
              <a:chOff x="5072197" y="4556699"/>
              <a:chExt cx="990600" cy="762000"/>
            </a:xfrm>
          </p:grpSpPr>
          <p:grpSp>
            <p:nvGrpSpPr>
              <p:cNvPr id="27" name="Group 290"/>
              <p:cNvGrpSpPr>
                <a:grpSpLocks/>
              </p:cNvGrpSpPr>
              <p:nvPr/>
            </p:nvGrpSpPr>
            <p:grpSpPr bwMode="auto">
              <a:xfrm>
                <a:off x="5072197" y="4556699"/>
                <a:ext cx="990600" cy="762000"/>
                <a:chOff x="960" y="2064"/>
                <a:chExt cx="624" cy="480"/>
              </a:xfrm>
            </p:grpSpPr>
            <p:sp>
              <p:nvSpPr>
                <p:cNvPr id="29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1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0</a:t>
                  </a:r>
                  <a:endPara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Rectangle 356"/>
              <p:cNvSpPr>
                <a:spLocks noChangeArrowheads="1"/>
              </p:cNvSpPr>
              <p:nvPr/>
            </p:nvSpPr>
            <p:spPr bwMode="auto">
              <a:xfrm>
                <a:off x="5356364" y="4681406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358"/>
            <p:cNvGrpSpPr>
              <a:grpSpLocks/>
            </p:cNvGrpSpPr>
            <p:nvPr/>
          </p:nvGrpSpPr>
          <p:grpSpPr bwMode="auto">
            <a:xfrm>
              <a:off x="2492636" y="4699853"/>
              <a:ext cx="990600" cy="762000"/>
              <a:chOff x="5072196" y="5327753"/>
              <a:chExt cx="990600" cy="762000"/>
            </a:xfrm>
          </p:grpSpPr>
          <p:grpSp>
            <p:nvGrpSpPr>
              <p:cNvPr id="23" name="Group 290"/>
              <p:cNvGrpSpPr>
                <a:grpSpLocks/>
              </p:cNvGrpSpPr>
              <p:nvPr/>
            </p:nvGrpSpPr>
            <p:grpSpPr bwMode="auto">
              <a:xfrm>
                <a:off x="5072196" y="5327753"/>
                <a:ext cx="990600" cy="762000"/>
                <a:chOff x="-384" y="2448"/>
                <a:chExt cx="624" cy="480"/>
              </a:xfrm>
            </p:grpSpPr>
            <p:sp>
              <p:nvSpPr>
                <p:cNvPr id="25" name="Rectangle 266"/>
                <p:cNvSpPr>
                  <a:spLocks noChangeArrowheads="1"/>
                </p:cNvSpPr>
                <p:nvPr/>
              </p:nvSpPr>
              <p:spPr bwMode="auto">
                <a:xfrm>
                  <a:off x="-384" y="2448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-384" y="2462"/>
                  <a:ext cx="1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altLang="id-ID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</a:p>
              </p:txBody>
            </p:sp>
          </p:grpSp>
          <p:sp>
            <p:nvSpPr>
              <p:cNvPr id="24" name="Rectangle 357"/>
              <p:cNvSpPr>
                <a:spLocks noChangeArrowheads="1"/>
              </p:cNvSpPr>
              <p:nvPr/>
            </p:nvSpPr>
            <p:spPr bwMode="auto">
              <a:xfrm>
                <a:off x="5356364" y="5469079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2" name="Rectangle 363"/>
            <p:cNvSpPr>
              <a:spLocks noChangeArrowheads="1"/>
            </p:cNvSpPr>
            <p:nvPr/>
          </p:nvSpPr>
          <p:spPr bwMode="auto">
            <a:xfrm>
              <a:off x="1836998" y="2571016"/>
              <a:ext cx="338138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49" name="TextBox 148"/>
          <p:cNvSpPr txBox="1">
            <a:spLocks noChangeArrowheads="1"/>
          </p:cNvSpPr>
          <p:nvPr/>
        </p:nvSpPr>
        <p:spPr bwMode="auto">
          <a:xfrm>
            <a:off x="6839173" y="1927225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Ui</a:t>
            </a:r>
          </a:p>
        </p:txBody>
      </p:sp>
      <p:sp>
        <p:nvSpPr>
          <p:cNvPr id="150" name="TextBox 149"/>
          <p:cNvSpPr txBox="1">
            <a:spLocks noChangeArrowheads="1"/>
          </p:cNvSpPr>
          <p:nvPr/>
        </p:nvSpPr>
        <p:spPr bwMode="auto">
          <a:xfrm>
            <a:off x="986060" y="6105525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Vj</a:t>
            </a:r>
          </a:p>
        </p:txBody>
      </p:sp>
      <p:sp>
        <p:nvSpPr>
          <p:cNvPr id="151" name="TextBox 150"/>
          <p:cNvSpPr txBox="1">
            <a:spLocks noChangeArrowheads="1"/>
          </p:cNvSpPr>
          <p:nvPr/>
        </p:nvSpPr>
        <p:spPr bwMode="auto">
          <a:xfrm>
            <a:off x="6916960" y="489426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52" name="TextBox 151"/>
          <p:cNvSpPr txBox="1">
            <a:spLocks noChangeArrowheads="1"/>
          </p:cNvSpPr>
          <p:nvPr/>
        </p:nvSpPr>
        <p:spPr bwMode="auto">
          <a:xfrm>
            <a:off x="6916960" y="259556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53" name="TextBox 152"/>
          <p:cNvSpPr txBox="1">
            <a:spLocks noChangeArrowheads="1"/>
          </p:cNvSpPr>
          <p:nvPr/>
        </p:nvSpPr>
        <p:spPr bwMode="auto">
          <a:xfrm>
            <a:off x="6916960" y="3373438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6916960" y="414496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5" name="TextBox 154"/>
          <p:cNvSpPr txBox="1">
            <a:spLocks noChangeArrowheads="1"/>
          </p:cNvSpPr>
          <p:nvPr/>
        </p:nvSpPr>
        <p:spPr bwMode="auto">
          <a:xfrm>
            <a:off x="5046885" y="610711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56" name="TextBox 155"/>
          <p:cNvSpPr txBox="1">
            <a:spLocks noChangeArrowheads="1"/>
          </p:cNvSpPr>
          <p:nvPr/>
        </p:nvSpPr>
        <p:spPr bwMode="auto">
          <a:xfrm>
            <a:off x="3995960" y="6107113"/>
            <a:ext cx="4397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-3</a:t>
            </a:r>
          </a:p>
        </p:txBody>
      </p:sp>
      <p:sp>
        <p:nvSpPr>
          <p:cNvPr id="157" name="TextBox 156"/>
          <p:cNvSpPr txBox="1">
            <a:spLocks noChangeArrowheads="1"/>
          </p:cNvSpPr>
          <p:nvPr/>
        </p:nvSpPr>
        <p:spPr bwMode="auto">
          <a:xfrm>
            <a:off x="2987898" y="6107113"/>
            <a:ext cx="439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-1</a:t>
            </a:r>
          </a:p>
        </p:txBody>
      </p:sp>
      <p:sp>
        <p:nvSpPr>
          <p:cNvPr id="158" name="TextBox 157"/>
          <p:cNvSpPr txBox="1">
            <a:spLocks noChangeArrowheads="1"/>
          </p:cNvSpPr>
          <p:nvPr/>
        </p:nvSpPr>
        <p:spPr bwMode="auto">
          <a:xfrm>
            <a:off x="2014760" y="610711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0</a:t>
            </a:r>
          </a:p>
        </p:txBody>
      </p:sp>
      <p:cxnSp>
        <p:nvCxnSpPr>
          <p:cNvPr id="159" name="Straight Arrow Connector 158"/>
          <p:cNvCxnSpPr/>
          <p:nvPr/>
        </p:nvCxnSpPr>
        <p:spPr bwMode="auto">
          <a:xfrm flipV="1">
            <a:off x="1754410" y="6434138"/>
            <a:ext cx="285750" cy="223837"/>
          </a:xfrm>
          <a:prstGeom prst="straightConnector1">
            <a:avLst/>
          </a:prstGeom>
          <a:solidFill>
            <a:srgbClr val="F5EBC1"/>
          </a:solidFill>
          <a:ln w="28575" cap="flat" cmpd="sng" algn="ctr">
            <a:solidFill>
              <a:srgbClr val="F9F3DD">
                <a:lumMod val="2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0" name="TextBox 159"/>
          <p:cNvSpPr txBox="1"/>
          <p:nvPr/>
        </p:nvSpPr>
        <p:spPr>
          <a:xfrm>
            <a:off x="3386360" y="2436813"/>
            <a:ext cx="28733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389660" y="3179763"/>
            <a:ext cx="28733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161060" y="2430463"/>
            <a:ext cx="59848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M+1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138710" y="3160713"/>
            <a:ext cx="59848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M+1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00860" y="3192463"/>
            <a:ext cx="54927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M-1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103910" y="3929063"/>
            <a:ext cx="59848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M+2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5367560" y="3916363"/>
            <a:ext cx="28733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5405660" y="4703763"/>
            <a:ext cx="28733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167160" y="4697413"/>
            <a:ext cx="54927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9F3DD">
                    <a:lumMod val="10000"/>
                  </a:srgbClr>
                </a:solidFill>
                <a:latin typeface="Times New Roman" panose="02020603050405020304" pitchFamily="18" charset="0"/>
              </a:rPr>
              <a:t>M-3</a:t>
            </a:r>
          </a:p>
        </p:txBody>
      </p:sp>
      <p:sp>
        <p:nvSpPr>
          <p:cNvPr id="169" name="TextBox 168"/>
          <p:cNvSpPr txBox="1">
            <a:spLocks noChangeArrowheads="1"/>
          </p:cNvSpPr>
          <p:nvPr/>
        </p:nvSpPr>
        <p:spPr bwMode="auto">
          <a:xfrm>
            <a:off x="6642323" y="5911850"/>
            <a:ext cx="2293937" cy="460375"/>
          </a:xfrm>
          <a:prstGeom prst="rect">
            <a:avLst/>
          </a:prstGeom>
          <a:solidFill>
            <a:srgbClr val="D5B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Tabel Optimal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7509098" y="2370138"/>
            <a:ext cx="149383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Hitung nilai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2000" baseline="-25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ij</a:t>
            </a:r>
            <a:r>
              <a:rPr lang="en-US" sz="2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– U</a:t>
            </a:r>
            <a:r>
              <a:rPr lang="en-US" sz="2000" baseline="-25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 - V</a:t>
            </a:r>
            <a:r>
              <a:rPr lang="en-US" sz="2000" baseline="-25000">
                <a:solidFill>
                  <a:srgbClr val="006600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0908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6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1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6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1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6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1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6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1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6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5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 animBg="1"/>
      <p:bldP spid="169" grpId="1" animBg="1"/>
      <p:bldP spid="1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Pertemuan sebelumnya sudah dibahas tentang masalah </a:t>
            </a:r>
            <a:r>
              <a:rPr lang="id-ID" b="1" dirty="0"/>
              <a:t>TRANSPORTASI</a:t>
            </a:r>
            <a:r>
              <a:rPr lang="id-ID" dirty="0"/>
              <a:t>, yaitu cara pengiriman barang dari sumber ke tujuan agar total biayanya minimum.</a:t>
            </a:r>
          </a:p>
          <a:p>
            <a:endParaRPr lang="id-ID" dirty="0"/>
          </a:p>
          <a:p>
            <a:r>
              <a:rPr lang="id-ID" dirty="0"/>
              <a:t>Pada pertemuan ini akan dibahas masalah </a:t>
            </a:r>
            <a:r>
              <a:rPr lang="id-ID" b="1" dirty="0"/>
              <a:t>TRANSSHIPMENT</a:t>
            </a:r>
            <a:r>
              <a:rPr lang="id-ID" dirty="0"/>
              <a:t>, yaitu pengiriman barang dari sumber ke tujuan melalui perantara </a:t>
            </a:r>
            <a:r>
              <a:rPr lang="id-ID" i="1" dirty="0"/>
              <a:t>(junction).</a:t>
            </a:r>
          </a:p>
        </p:txBody>
      </p:sp>
    </p:spTree>
    <p:extLst>
      <p:ext uri="{BB962C8B-B14F-4D97-AF65-F5344CB8AC3E}">
        <p14:creationId xmlns:p14="http://schemas.microsoft.com/office/powerpoint/2010/main" val="2938388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618338" y="430213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6.2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Transshipment (9)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5701" y="4697413"/>
            <a:ext cx="446087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Jika dikembalikan ke soal aslinya :</a:t>
            </a:r>
          </a:p>
          <a:p>
            <a:pPr marL="268288" indent="-268288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000">
                <a:solidFill>
                  <a:srgbClr val="006600">
                    <a:lumMod val="75000"/>
                  </a:srgbClr>
                </a:solidFill>
                <a:latin typeface="Times New Roman" panose="02020603050405020304" pitchFamily="18" charset="0"/>
              </a:rPr>
              <a:t>Pengiriman ke diri sendiri (S2</a:t>
            </a:r>
            <a:r>
              <a:rPr lang="en-US" sz="2000">
                <a:solidFill>
                  <a:srgbClr val="006600">
                    <a:lumMod val="7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D2 , S3D3 , S4D4) dihilangkah</a:t>
            </a:r>
            <a:endParaRPr lang="en-US" sz="2000">
              <a:solidFill>
                <a:srgbClr val="006600">
                  <a:lumMod val="75000"/>
                </a:srgbClr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22963" y="1108075"/>
            <a:ext cx="3838575" cy="2092325"/>
            <a:chOff x="1852448" y="4324350"/>
            <a:chExt cx="4675188" cy="25654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448" y="4343400"/>
              <a:ext cx="4675188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Flowchart: Alternate Process 21"/>
            <p:cNvSpPr>
              <a:spLocks noChangeArrowheads="1"/>
            </p:cNvSpPr>
            <p:nvPr/>
          </p:nvSpPr>
          <p:spPr bwMode="auto">
            <a:xfrm>
              <a:off x="4995698" y="4324350"/>
              <a:ext cx="1162050" cy="596900"/>
            </a:xfrm>
            <a:prstGeom prst="flowChartAlternateProcess">
              <a:avLst/>
            </a:prstGeom>
            <a:solidFill>
              <a:srgbClr val="FF9F9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Semarang</a:t>
              </a:r>
            </a:p>
          </p:txBody>
        </p:sp>
        <p:sp>
          <p:nvSpPr>
            <p:cNvPr id="7" name="Flowchart: Alternate Process 6"/>
            <p:cNvSpPr/>
            <p:nvPr/>
          </p:nvSpPr>
          <p:spPr bwMode="auto">
            <a:xfrm>
              <a:off x="2239147" y="6292195"/>
              <a:ext cx="1162030" cy="597555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2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Jogjakarta</a:t>
              </a:r>
            </a:p>
          </p:txBody>
        </p:sp>
        <p:sp>
          <p:nvSpPr>
            <p:cNvPr id="8" name="Flowchart: Alternate Process 23"/>
            <p:cNvSpPr>
              <a:spLocks noChangeArrowheads="1"/>
            </p:cNvSpPr>
            <p:nvPr/>
          </p:nvSpPr>
          <p:spPr bwMode="auto">
            <a:xfrm>
              <a:off x="2246148" y="4324350"/>
              <a:ext cx="1162050" cy="596900"/>
            </a:xfrm>
            <a:prstGeom prst="flowChartAlternateProcess">
              <a:avLst/>
            </a:prstGeom>
            <a:solidFill>
              <a:srgbClr val="92D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Jakarta</a:t>
              </a:r>
            </a:p>
          </p:txBody>
        </p:sp>
        <p:sp>
          <p:nvSpPr>
            <p:cNvPr id="9" name="Flowchart: Alternate Process 8"/>
            <p:cNvSpPr/>
            <p:nvPr/>
          </p:nvSpPr>
          <p:spPr bwMode="auto">
            <a:xfrm>
              <a:off x="4996309" y="6266891"/>
              <a:ext cx="1162030" cy="597556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4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Malang</a:t>
              </a:r>
            </a:p>
          </p:txBody>
        </p:sp>
        <p:sp>
          <p:nvSpPr>
            <p:cNvPr id="10" name="Flowchart: Alternate Process 9"/>
            <p:cNvSpPr/>
            <p:nvPr/>
          </p:nvSpPr>
          <p:spPr bwMode="auto">
            <a:xfrm>
              <a:off x="3662198" y="5326764"/>
              <a:ext cx="1053755" cy="560573"/>
            </a:xfrm>
            <a:prstGeom prst="flowChartAlternateProcess">
              <a:avLst/>
            </a:prstGeom>
            <a:solidFill>
              <a:srgbClr val="FFCC00">
                <a:lumMod val="60000"/>
                <a:lumOff val="40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3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Surabaya</a:t>
              </a:r>
            </a:p>
          </p:txBody>
        </p:sp>
      </p:grpSp>
      <p:sp>
        <p:nvSpPr>
          <p:cNvPr id="11" name="Flowchart: Alternate Process 10"/>
          <p:cNvSpPr>
            <a:spLocks noChangeArrowheads="1"/>
          </p:cNvSpPr>
          <p:nvPr/>
        </p:nvSpPr>
        <p:spPr bwMode="auto">
          <a:xfrm>
            <a:off x="3226476" y="4003675"/>
            <a:ext cx="1036637" cy="534988"/>
          </a:xfrm>
          <a:prstGeom prst="flowChartAlternateProcess">
            <a:avLst/>
          </a:prstGeom>
          <a:solidFill>
            <a:srgbClr val="FF9F9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Semarang</a:t>
            </a:r>
          </a:p>
        </p:txBody>
      </p:sp>
      <p:sp>
        <p:nvSpPr>
          <p:cNvPr id="12" name="Flowchart: Alternate Process 11"/>
          <p:cNvSpPr/>
          <p:nvPr/>
        </p:nvSpPr>
        <p:spPr bwMode="auto">
          <a:xfrm>
            <a:off x="769026" y="5765800"/>
            <a:ext cx="1035050" cy="534988"/>
          </a:xfrm>
          <a:prstGeom prst="flowChartAlternateProcess">
            <a:avLst/>
          </a:prstGeom>
          <a:solidFill>
            <a:srgbClr val="FFCC00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2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Jogjakarta</a:t>
            </a:r>
          </a:p>
        </p:txBody>
      </p:sp>
      <p:sp>
        <p:nvSpPr>
          <p:cNvPr id="13" name="Flowchart: Alternate Process 12"/>
          <p:cNvSpPr>
            <a:spLocks noChangeArrowheads="1"/>
          </p:cNvSpPr>
          <p:nvPr/>
        </p:nvSpPr>
        <p:spPr bwMode="auto">
          <a:xfrm>
            <a:off x="773788" y="4003675"/>
            <a:ext cx="1036638" cy="534988"/>
          </a:xfrm>
          <a:prstGeom prst="flowChartAlternateProcess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Jakarta</a:t>
            </a:r>
          </a:p>
        </p:txBody>
      </p:sp>
      <p:sp>
        <p:nvSpPr>
          <p:cNvPr id="14" name="Flowchart: Alternate Process 13"/>
          <p:cNvSpPr/>
          <p:nvPr/>
        </p:nvSpPr>
        <p:spPr bwMode="auto">
          <a:xfrm>
            <a:off x="3226476" y="5743575"/>
            <a:ext cx="1036637" cy="534988"/>
          </a:xfrm>
          <a:prstGeom prst="flowChartAlternateProcess">
            <a:avLst/>
          </a:prstGeom>
          <a:solidFill>
            <a:srgbClr val="FFCC00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4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Malang</a:t>
            </a:r>
          </a:p>
        </p:txBody>
      </p:sp>
      <p:sp>
        <p:nvSpPr>
          <p:cNvPr id="15" name="Flowchart: Alternate Process 14"/>
          <p:cNvSpPr/>
          <p:nvPr/>
        </p:nvSpPr>
        <p:spPr bwMode="auto">
          <a:xfrm>
            <a:off x="2037438" y="4902200"/>
            <a:ext cx="939800" cy="500063"/>
          </a:xfrm>
          <a:prstGeom prst="flowChartAlternateProcess">
            <a:avLst/>
          </a:prstGeom>
          <a:solidFill>
            <a:srgbClr val="FFCC00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3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Surabaya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56351" y="3673475"/>
            <a:ext cx="5318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</a:t>
            </a:r>
            <a:endParaRPr lang="id-ID" altLang="id-ID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513813" y="3636963"/>
            <a:ext cx="481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  <a:endParaRPr lang="id-ID" altLang="id-ID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482063" y="6284913"/>
            <a:ext cx="533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+10</a:t>
            </a:r>
            <a:endParaRPr lang="id-ID" altLang="id-ID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67463" y="6284913"/>
            <a:ext cx="481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  <a:endParaRPr lang="id-ID" altLang="id-ID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/>
          <p:cNvCxnSpPr>
            <a:cxnSpLocks noChangeShapeType="1"/>
            <a:stCxn id="13" idx="3"/>
            <a:endCxn id="11" idx="1"/>
          </p:cNvCxnSpPr>
          <p:nvPr/>
        </p:nvCxnSpPr>
        <p:spPr bwMode="auto">
          <a:xfrm>
            <a:off x="1810426" y="4270375"/>
            <a:ext cx="1416050" cy="1588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164438" y="3889375"/>
            <a:ext cx="847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unit</a:t>
            </a:r>
            <a:endParaRPr lang="id-ID" altLang="id-ID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291438" y="4187825"/>
            <a:ext cx="2984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id-ID" altLang="id-ID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/>
          <p:cNvCxnSpPr>
            <a:cxnSpLocks noChangeShapeType="1"/>
            <a:stCxn id="14" idx="0"/>
            <a:endCxn id="15" idx="3"/>
          </p:cNvCxnSpPr>
          <p:nvPr/>
        </p:nvCxnSpPr>
        <p:spPr bwMode="auto">
          <a:xfrm rot="16200000" flipV="1">
            <a:off x="3065345" y="5064918"/>
            <a:ext cx="590550" cy="766763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326488" y="5097463"/>
            <a:ext cx="846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unit</a:t>
            </a:r>
            <a:endParaRPr lang="id-ID" altLang="id-ID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121701" y="5318125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id-ID" altLang="id-ID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/>
          <p:cNvCxnSpPr>
            <a:cxnSpLocks noChangeShapeType="1"/>
            <a:stCxn id="15" idx="1"/>
            <a:endCxn id="12" idx="0"/>
          </p:cNvCxnSpPr>
          <p:nvPr/>
        </p:nvCxnSpPr>
        <p:spPr bwMode="auto">
          <a:xfrm rot="10800000" flipV="1">
            <a:off x="1286551" y="5153025"/>
            <a:ext cx="750887" cy="612775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008738" y="5065713"/>
            <a:ext cx="846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unit</a:t>
            </a:r>
            <a:endParaRPr lang="id-ID" altLang="id-ID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45313" y="5381625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id-ID" altLang="id-ID" sz="1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45"/>
          <p:cNvGrpSpPr>
            <a:grpSpLocks/>
          </p:cNvGrpSpPr>
          <p:nvPr/>
        </p:nvGrpSpPr>
        <p:grpSpPr bwMode="auto">
          <a:xfrm>
            <a:off x="4779051" y="1660525"/>
            <a:ext cx="4154487" cy="2857500"/>
            <a:chOff x="1017369" y="1696435"/>
            <a:chExt cx="6145212" cy="4402138"/>
          </a:xfrm>
        </p:grpSpPr>
        <p:grpSp>
          <p:nvGrpSpPr>
            <p:cNvPr id="30" name="Group 125"/>
            <p:cNvGrpSpPr>
              <a:grpSpLocks/>
            </p:cNvGrpSpPr>
            <p:nvPr/>
          </p:nvGrpSpPr>
          <p:grpSpPr bwMode="auto">
            <a:xfrm>
              <a:off x="1017369" y="1696435"/>
              <a:ext cx="6145212" cy="4402138"/>
              <a:chOff x="2689831" y="1866263"/>
              <a:chExt cx="6145076" cy="4401497"/>
            </a:xfrm>
          </p:grpSpPr>
          <p:grpSp>
            <p:nvGrpSpPr>
              <p:cNvPr id="88" name="Group 119"/>
              <p:cNvGrpSpPr>
                <a:grpSpLocks/>
              </p:cNvGrpSpPr>
              <p:nvPr/>
            </p:nvGrpSpPr>
            <p:grpSpPr bwMode="auto">
              <a:xfrm>
                <a:off x="2689831" y="1866263"/>
                <a:ext cx="6145076" cy="4401497"/>
                <a:chOff x="2689831" y="1866263"/>
                <a:chExt cx="6145076" cy="4401497"/>
              </a:xfrm>
            </p:grpSpPr>
            <p:grpSp>
              <p:nvGrpSpPr>
                <p:cNvPr id="105" name="Group 118"/>
                <p:cNvGrpSpPr>
                  <a:grpSpLocks/>
                </p:cNvGrpSpPr>
                <p:nvPr/>
              </p:nvGrpSpPr>
              <p:grpSpPr bwMode="auto">
                <a:xfrm>
                  <a:off x="3958215" y="2599581"/>
                  <a:ext cx="3960725" cy="3058668"/>
                  <a:chOff x="3958215" y="2599581"/>
                  <a:chExt cx="3960725" cy="3058668"/>
                </a:xfrm>
              </p:grpSpPr>
              <p:sp>
                <p:nvSpPr>
                  <p:cNvPr id="158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5937305" y="2612073"/>
                    <a:ext cx="990914" cy="760480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9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5937305" y="3372553"/>
                    <a:ext cx="990914" cy="762926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0" name="Rectangle 69"/>
                  <p:cNvSpPr>
                    <a:spLocks noChangeArrowheads="1"/>
                  </p:cNvSpPr>
                  <p:nvPr/>
                </p:nvSpPr>
                <p:spPr bwMode="auto">
                  <a:xfrm>
                    <a:off x="5937305" y="4135479"/>
                    <a:ext cx="990914" cy="760482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1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5937305" y="4895961"/>
                    <a:ext cx="990914" cy="762926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2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4946391" y="2612073"/>
                    <a:ext cx="990914" cy="760480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3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4946391" y="3372553"/>
                    <a:ext cx="990914" cy="762926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4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4946391" y="4135479"/>
                    <a:ext cx="990914" cy="760482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5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4946391" y="4895961"/>
                    <a:ext cx="990914" cy="762926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6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6928220" y="2612073"/>
                    <a:ext cx="990914" cy="760480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7" name="Rectangle 90"/>
                  <p:cNvSpPr>
                    <a:spLocks noChangeArrowheads="1"/>
                  </p:cNvSpPr>
                  <p:nvPr/>
                </p:nvSpPr>
                <p:spPr bwMode="auto">
                  <a:xfrm>
                    <a:off x="6928220" y="3372553"/>
                    <a:ext cx="990914" cy="762926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8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6928220" y="4135479"/>
                    <a:ext cx="990914" cy="760482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9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6928220" y="4895961"/>
                    <a:ext cx="990914" cy="762926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0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3957826" y="2599846"/>
                    <a:ext cx="990914" cy="762926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1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3957826" y="3362772"/>
                    <a:ext cx="990914" cy="760482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2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3957826" y="4123254"/>
                    <a:ext cx="990914" cy="762926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3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3957826" y="4886180"/>
                    <a:ext cx="990914" cy="760480"/>
                  </a:xfrm>
                  <a:prstGeom prst="rect">
                    <a:avLst/>
                  </a:prstGeom>
                  <a:solidFill>
                    <a:srgbClr val="FFFFFF">
                      <a:lumMod val="85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06" name="Group 137"/>
                <p:cNvGrpSpPr>
                  <a:grpSpLocks/>
                </p:cNvGrpSpPr>
                <p:nvPr/>
              </p:nvGrpSpPr>
              <p:grpSpPr bwMode="auto">
                <a:xfrm>
                  <a:off x="2690041" y="2610156"/>
                  <a:ext cx="1258216" cy="762000"/>
                  <a:chOff x="265814" y="2078528"/>
                  <a:chExt cx="1258216" cy="762000"/>
                </a:xfrm>
              </p:grpSpPr>
              <p:sp>
                <p:nvSpPr>
                  <p:cNvPr id="156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265814" y="2078528"/>
                    <a:ext cx="1258216" cy="762000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7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1096" y="2239982"/>
                    <a:ext cx="1186227" cy="41859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S1 (Jkt)</a:t>
                    </a:r>
                    <a:endParaRPr kumimoji="0" lang="en-GB" altLang="id-ID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7" name="Group 138"/>
                <p:cNvGrpSpPr>
                  <a:grpSpLocks/>
                </p:cNvGrpSpPr>
                <p:nvPr/>
              </p:nvGrpSpPr>
              <p:grpSpPr bwMode="auto">
                <a:xfrm>
                  <a:off x="2689831" y="3372582"/>
                  <a:ext cx="1308898" cy="761889"/>
                  <a:chOff x="265604" y="2840954"/>
                  <a:chExt cx="1308898" cy="761889"/>
                </a:xfrm>
              </p:grpSpPr>
              <p:sp>
                <p:nvSpPr>
                  <p:cNvPr id="154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265604" y="2840925"/>
                    <a:ext cx="1258601" cy="762926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5" name="Text Box 1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825" y="2992532"/>
                    <a:ext cx="1272690" cy="420587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S2 (Jog)</a:t>
                    </a:r>
                  </a:p>
                </p:txBody>
              </p:sp>
            </p:grpSp>
            <p:grpSp>
              <p:nvGrpSpPr>
                <p:cNvPr id="108" name="Group 139"/>
                <p:cNvGrpSpPr>
                  <a:grpSpLocks/>
                </p:cNvGrpSpPr>
                <p:nvPr/>
              </p:nvGrpSpPr>
              <p:grpSpPr bwMode="auto">
                <a:xfrm>
                  <a:off x="2689831" y="4134471"/>
                  <a:ext cx="1339728" cy="761889"/>
                  <a:chOff x="265604" y="3602843"/>
                  <a:chExt cx="1339728" cy="761889"/>
                </a:xfrm>
              </p:grpSpPr>
              <p:sp>
                <p:nvSpPr>
                  <p:cNvPr id="15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265604" y="3603852"/>
                    <a:ext cx="1260949" cy="760481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3" name="Text Box 1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825" y="3755459"/>
                    <a:ext cx="1305564" cy="418143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S3 (Sby)</a:t>
                    </a:r>
                  </a:p>
                </p:txBody>
              </p:sp>
            </p:grpSp>
            <p:grpSp>
              <p:nvGrpSpPr>
                <p:cNvPr id="109" name="Group 140"/>
                <p:cNvGrpSpPr>
                  <a:grpSpLocks/>
                </p:cNvGrpSpPr>
                <p:nvPr/>
              </p:nvGrpSpPr>
              <p:grpSpPr bwMode="auto">
                <a:xfrm>
                  <a:off x="2689831" y="4896360"/>
                  <a:ext cx="1308898" cy="761889"/>
                  <a:chOff x="265604" y="4364732"/>
                  <a:chExt cx="1308898" cy="761889"/>
                </a:xfrm>
              </p:grpSpPr>
              <p:sp>
                <p:nvSpPr>
                  <p:cNvPr id="150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265604" y="4364333"/>
                    <a:ext cx="1258601" cy="762926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1" name="Text 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0825" y="4515940"/>
                    <a:ext cx="1272690" cy="420587"/>
                  </a:xfrm>
                  <a:prstGeom prst="rect">
                    <a:avLst/>
                  </a:prstGeom>
                  <a:solidFill>
                    <a:srgbClr val="FFCC00">
                      <a:lumMod val="60000"/>
                      <a:lumOff val="40000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S4 (Mlg)</a:t>
                    </a:r>
                  </a:p>
                </p:txBody>
              </p:sp>
            </p:grpSp>
            <p:grpSp>
              <p:nvGrpSpPr>
                <p:cNvPr id="110" name="Group 121"/>
                <p:cNvGrpSpPr>
                  <a:grpSpLocks/>
                </p:cNvGrpSpPr>
                <p:nvPr/>
              </p:nvGrpSpPr>
              <p:grpSpPr bwMode="auto">
                <a:xfrm>
                  <a:off x="7920507" y="2610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4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9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776"/>
                    <a:ext cx="208" cy="264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10</a:t>
                    </a:r>
                    <a:endParaRPr kumimoji="0" lang="en-GB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111" name="Group 124"/>
                <p:cNvGrpSpPr>
                  <a:grpSpLocks/>
                </p:cNvGrpSpPr>
                <p:nvPr/>
              </p:nvGrpSpPr>
              <p:grpSpPr bwMode="auto">
                <a:xfrm>
                  <a:off x="7920507" y="3372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46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7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1776"/>
                    <a:ext cx="208" cy="264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112" name="Group 127"/>
                <p:cNvGrpSpPr>
                  <a:grpSpLocks/>
                </p:cNvGrpSpPr>
                <p:nvPr/>
              </p:nvGrpSpPr>
              <p:grpSpPr bwMode="auto">
                <a:xfrm>
                  <a:off x="7920507" y="4134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44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5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1" y="1776"/>
                    <a:ext cx="208" cy="264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113" name="Group 130"/>
                <p:cNvGrpSpPr>
                  <a:grpSpLocks/>
                </p:cNvGrpSpPr>
                <p:nvPr/>
              </p:nvGrpSpPr>
              <p:grpSpPr bwMode="auto">
                <a:xfrm>
                  <a:off x="7920507" y="4896156"/>
                  <a:ext cx="914400" cy="762000"/>
                  <a:chOff x="768" y="1680"/>
                  <a:chExt cx="336" cy="480"/>
                </a:xfrm>
                <a:solidFill>
                  <a:srgbClr val="92D050"/>
                </a:solidFill>
              </p:grpSpPr>
              <p:sp>
                <p:nvSpPr>
                  <p:cNvPr id="142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3" name="Text Box 1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1" y="1776"/>
                    <a:ext cx="208" cy="264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30</a:t>
                    </a:r>
                    <a:endParaRPr kumimoji="0" lang="en-GB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114" name="Group 116"/>
                <p:cNvGrpSpPr/>
                <p:nvPr/>
              </p:nvGrpSpPr>
              <p:grpSpPr>
                <a:xfrm>
                  <a:off x="4947126" y="1876817"/>
                  <a:ext cx="990600" cy="733340"/>
                  <a:chOff x="4876800" y="1857461"/>
                  <a:chExt cx="990600" cy="733340"/>
                </a:xfrm>
                <a:solidFill>
                  <a:srgbClr val="FFCC00">
                    <a:lumMod val="60000"/>
                    <a:lumOff val="40000"/>
                  </a:srgbClr>
                </a:solidFill>
              </p:grpSpPr>
              <p:sp>
                <p:nvSpPr>
                  <p:cNvPr id="140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4876800" y="1857461"/>
                    <a:ext cx="990600" cy="73334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1" name="Text Box 1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88838" y="1867287"/>
                    <a:ext cx="730897" cy="71160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D3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Sby</a:t>
                    </a:r>
                  </a:p>
                </p:txBody>
              </p:sp>
            </p:grpSp>
            <p:grpSp>
              <p:nvGrpSpPr>
                <p:cNvPr id="115" name="Group 117"/>
                <p:cNvGrpSpPr/>
                <p:nvPr/>
              </p:nvGrpSpPr>
              <p:grpSpPr>
                <a:xfrm>
                  <a:off x="5937727" y="1876817"/>
                  <a:ext cx="990600" cy="733340"/>
                  <a:chOff x="5867401" y="1857461"/>
                  <a:chExt cx="990600" cy="733340"/>
                </a:xfrm>
                <a:solidFill>
                  <a:srgbClr val="FFCC00">
                    <a:lumMod val="60000"/>
                    <a:lumOff val="40000"/>
                  </a:srgbClr>
                </a:solidFill>
              </p:grpSpPr>
              <p:sp>
                <p:nvSpPr>
                  <p:cNvPr id="138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5867401" y="1857461"/>
                    <a:ext cx="990600" cy="73334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9" name="Text Box 1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79440" y="1867287"/>
                    <a:ext cx="700068" cy="71160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D4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Mlg</a:t>
                    </a:r>
                  </a:p>
                </p:txBody>
              </p:sp>
            </p:grpSp>
            <p:grpSp>
              <p:nvGrpSpPr>
                <p:cNvPr id="116" name="Group 118"/>
                <p:cNvGrpSpPr>
                  <a:grpSpLocks/>
                </p:cNvGrpSpPr>
                <p:nvPr/>
              </p:nvGrpSpPr>
              <p:grpSpPr bwMode="auto">
                <a:xfrm>
                  <a:off x="6928327" y="1876817"/>
                  <a:ext cx="990600" cy="733340"/>
                  <a:chOff x="6858001" y="1857461"/>
                  <a:chExt cx="990600" cy="733340"/>
                </a:xfrm>
              </p:grpSpPr>
              <p:sp>
                <p:nvSpPr>
                  <p:cNvPr id="136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6858001" y="1857461"/>
                    <a:ext cx="990600" cy="733340"/>
                  </a:xfrm>
                  <a:prstGeom prst="rect">
                    <a:avLst/>
                  </a:prstGeom>
                  <a:solidFill>
                    <a:srgbClr val="FF8989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7" name="Text Box 1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06241" y="1867287"/>
                    <a:ext cx="818644" cy="71160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D5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Smg</a:t>
                    </a:r>
                    <a:endParaRPr kumimoji="0" lang="en-GB" altLang="id-ID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17" name="Group 147"/>
                <p:cNvGrpSpPr>
                  <a:grpSpLocks/>
                </p:cNvGrpSpPr>
                <p:nvPr/>
              </p:nvGrpSpPr>
              <p:grpSpPr bwMode="auto">
                <a:xfrm>
                  <a:off x="6928326" y="5658159"/>
                  <a:ext cx="990600" cy="609601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3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5" name="Text Box 1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4" y="1344"/>
                    <a:ext cx="357" cy="264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10</a:t>
                    </a:r>
                    <a:endParaRPr kumimoji="0" lang="en-GB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118" name="Group 150"/>
                <p:cNvGrpSpPr>
                  <a:grpSpLocks/>
                </p:cNvGrpSpPr>
                <p:nvPr/>
              </p:nvGrpSpPr>
              <p:grpSpPr bwMode="auto">
                <a:xfrm>
                  <a:off x="5937726" y="5658156"/>
                  <a:ext cx="990600" cy="609600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32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3" name="Text Box 1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4" y="1344"/>
                    <a:ext cx="357" cy="264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grpSp>
              <p:nvGrpSpPr>
                <p:cNvPr id="119" name="Group 153"/>
                <p:cNvGrpSpPr>
                  <a:grpSpLocks/>
                </p:cNvGrpSpPr>
                <p:nvPr/>
              </p:nvGrpSpPr>
              <p:grpSpPr bwMode="auto">
                <a:xfrm>
                  <a:off x="4947126" y="5658156"/>
                  <a:ext cx="990600" cy="609600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30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1" name="Text Box 1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33" y="1344"/>
                    <a:ext cx="357" cy="264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20</a:t>
                    </a:r>
                    <a:endParaRPr kumimoji="0" lang="en-GB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  <p:sp>
              <p:nvSpPr>
                <p:cNvPr id="120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3958848" y="2599602"/>
                  <a:ext cx="273294" cy="4185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3958848" y="3361603"/>
                  <a:ext cx="273294" cy="4185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2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3958848" y="4123601"/>
                  <a:ext cx="273294" cy="4185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3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3979486" y="4906241"/>
                  <a:ext cx="273294" cy="4185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124" name="Group 115"/>
                <p:cNvGrpSpPr/>
                <p:nvPr/>
              </p:nvGrpSpPr>
              <p:grpSpPr>
                <a:xfrm>
                  <a:off x="3958848" y="1866263"/>
                  <a:ext cx="990600" cy="733340"/>
                  <a:chOff x="3888522" y="1846907"/>
                  <a:chExt cx="990600" cy="733340"/>
                </a:xfrm>
                <a:solidFill>
                  <a:srgbClr val="FFCC00">
                    <a:lumMod val="60000"/>
                    <a:lumOff val="40000"/>
                  </a:srgbClr>
                </a:solidFill>
              </p:grpSpPr>
              <p:sp>
                <p:nvSpPr>
                  <p:cNvPr id="128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3888522" y="1846907"/>
                    <a:ext cx="990600" cy="733340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9" name="Text Box 1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00560" y="1856733"/>
                    <a:ext cx="720748" cy="71160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D2</a:t>
                    </a:r>
                  </a:p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Yog</a:t>
                    </a:r>
                  </a:p>
                </p:txBody>
              </p:sp>
            </p:grpSp>
            <p:grpSp>
              <p:nvGrpSpPr>
                <p:cNvPr id="125" name="Group 153"/>
                <p:cNvGrpSpPr>
                  <a:grpSpLocks/>
                </p:cNvGrpSpPr>
                <p:nvPr/>
              </p:nvGrpSpPr>
              <p:grpSpPr bwMode="auto">
                <a:xfrm>
                  <a:off x="3958848" y="5647602"/>
                  <a:ext cx="990600" cy="609600"/>
                  <a:chOff x="1104" y="1296"/>
                  <a:chExt cx="624" cy="384"/>
                </a:xfrm>
                <a:solidFill>
                  <a:srgbClr val="FF8989"/>
                </a:solidFill>
              </p:grpSpPr>
              <p:sp>
                <p:nvSpPr>
                  <p:cNvPr id="126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grpFill/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7" name="Text Box 15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4" y="1344"/>
                    <a:ext cx="357" cy="264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</a:rPr>
                      <a:t>30</a:t>
                    </a:r>
                    <a:endParaRPr kumimoji="0" lang="en-GB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89" name="Text Box 62"/>
              <p:cNvSpPr txBox="1">
                <a:spLocks noChangeArrowheads="1"/>
              </p:cNvSpPr>
              <p:nvPr/>
            </p:nvSpPr>
            <p:spPr bwMode="auto">
              <a:xfrm>
                <a:off x="5937726" y="2610156"/>
                <a:ext cx="493749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90" name="Text Box 67"/>
              <p:cNvSpPr txBox="1">
                <a:spLocks noChangeArrowheads="1"/>
              </p:cNvSpPr>
              <p:nvPr/>
            </p:nvSpPr>
            <p:spPr bwMode="auto">
              <a:xfrm>
                <a:off x="5937726" y="3372158"/>
                <a:ext cx="420231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Text Box 70"/>
              <p:cNvSpPr txBox="1">
                <a:spLocks noChangeArrowheads="1"/>
              </p:cNvSpPr>
              <p:nvPr/>
            </p:nvSpPr>
            <p:spPr bwMode="auto">
              <a:xfrm>
                <a:off x="5937726" y="4134155"/>
                <a:ext cx="493749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92" name="Text Box 73"/>
              <p:cNvSpPr txBox="1">
                <a:spLocks noChangeArrowheads="1"/>
              </p:cNvSpPr>
              <p:nvPr/>
            </p:nvSpPr>
            <p:spPr bwMode="auto">
              <a:xfrm>
                <a:off x="5937726" y="4896156"/>
                <a:ext cx="420231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93" name="Text Box 76"/>
              <p:cNvSpPr txBox="1">
                <a:spLocks noChangeArrowheads="1"/>
              </p:cNvSpPr>
              <p:nvPr/>
            </p:nvSpPr>
            <p:spPr bwMode="auto">
              <a:xfrm>
                <a:off x="4947126" y="2610156"/>
                <a:ext cx="420231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Text Box 79"/>
              <p:cNvSpPr txBox="1">
                <a:spLocks noChangeArrowheads="1"/>
              </p:cNvSpPr>
              <p:nvPr/>
            </p:nvSpPr>
            <p:spPr bwMode="auto">
              <a:xfrm>
                <a:off x="4947126" y="3372158"/>
                <a:ext cx="493749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Text Box 82"/>
              <p:cNvSpPr txBox="1">
                <a:spLocks noChangeArrowheads="1"/>
              </p:cNvSpPr>
              <p:nvPr/>
            </p:nvSpPr>
            <p:spPr bwMode="auto">
              <a:xfrm>
                <a:off x="4947126" y="4134155"/>
                <a:ext cx="420231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96" name="Text Box 85"/>
              <p:cNvSpPr txBox="1">
                <a:spLocks noChangeArrowheads="1"/>
              </p:cNvSpPr>
              <p:nvPr/>
            </p:nvSpPr>
            <p:spPr bwMode="auto">
              <a:xfrm>
                <a:off x="4947126" y="4896156"/>
                <a:ext cx="420231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97" name="Text Box 88"/>
              <p:cNvSpPr txBox="1">
                <a:spLocks noChangeArrowheads="1"/>
              </p:cNvSpPr>
              <p:nvPr/>
            </p:nvSpPr>
            <p:spPr bwMode="auto">
              <a:xfrm>
                <a:off x="6928326" y="2610156"/>
                <a:ext cx="420231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Text Box 91"/>
              <p:cNvSpPr txBox="1">
                <a:spLocks noChangeArrowheads="1"/>
              </p:cNvSpPr>
              <p:nvPr/>
            </p:nvSpPr>
            <p:spPr bwMode="auto">
              <a:xfrm>
                <a:off x="6928326" y="3372158"/>
                <a:ext cx="493749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Text Box 94"/>
              <p:cNvSpPr txBox="1">
                <a:spLocks noChangeArrowheads="1"/>
              </p:cNvSpPr>
              <p:nvPr/>
            </p:nvSpPr>
            <p:spPr bwMode="auto">
              <a:xfrm>
                <a:off x="6928326" y="4134155"/>
                <a:ext cx="420231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00" name="Text Box 97"/>
              <p:cNvSpPr txBox="1">
                <a:spLocks noChangeArrowheads="1"/>
              </p:cNvSpPr>
              <p:nvPr/>
            </p:nvSpPr>
            <p:spPr bwMode="auto">
              <a:xfrm>
                <a:off x="6928326" y="4896156"/>
                <a:ext cx="420231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Text Box 85"/>
              <p:cNvSpPr txBox="1">
                <a:spLocks noChangeArrowheads="1"/>
              </p:cNvSpPr>
              <p:nvPr/>
            </p:nvSpPr>
            <p:spPr bwMode="auto">
              <a:xfrm>
                <a:off x="3983061" y="2624232"/>
                <a:ext cx="420231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02" name="Text Box 82"/>
              <p:cNvSpPr txBox="1">
                <a:spLocks noChangeArrowheads="1"/>
              </p:cNvSpPr>
              <p:nvPr/>
            </p:nvSpPr>
            <p:spPr bwMode="auto">
              <a:xfrm>
                <a:off x="3972427" y="3404017"/>
                <a:ext cx="420231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Text Box 82"/>
              <p:cNvSpPr txBox="1">
                <a:spLocks noChangeArrowheads="1"/>
              </p:cNvSpPr>
              <p:nvPr/>
            </p:nvSpPr>
            <p:spPr bwMode="auto">
              <a:xfrm>
                <a:off x="3972427" y="4137694"/>
                <a:ext cx="420231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04" name="Text Box 82"/>
              <p:cNvSpPr txBox="1">
                <a:spLocks noChangeArrowheads="1"/>
              </p:cNvSpPr>
              <p:nvPr/>
            </p:nvSpPr>
            <p:spPr bwMode="auto">
              <a:xfrm>
                <a:off x="3951162" y="4892637"/>
                <a:ext cx="493749" cy="418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" name="Group 290"/>
            <p:cNvGrpSpPr>
              <a:grpSpLocks/>
            </p:cNvGrpSpPr>
            <p:nvPr/>
          </p:nvGrpSpPr>
          <p:grpSpPr bwMode="auto">
            <a:xfrm>
              <a:off x="2279431" y="2436210"/>
              <a:ext cx="990600" cy="762000"/>
              <a:chOff x="960" y="2064"/>
              <a:chExt cx="624" cy="480"/>
            </a:xfrm>
          </p:grpSpPr>
          <p:sp>
            <p:nvSpPr>
              <p:cNvPr id="86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6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" name="Group 290"/>
            <p:cNvGrpSpPr>
              <a:grpSpLocks/>
            </p:cNvGrpSpPr>
            <p:nvPr/>
          </p:nvGrpSpPr>
          <p:grpSpPr bwMode="auto">
            <a:xfrm>
              <a:off x="3284319" y="2437798"/>
              <a:ext cx="990600" cy="762000"/>
              <a:chOff x="960" y="2064"/>
              <a:chExt cx="624" cy="480"/>
            </a:xfrm>
          </p:grpSpPr>
          <p:sp>
            <p:nvSpPr>
              <p:cNvPr id="84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6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3" name="Group 290"/>
            <p:cNvGrpSpPr>
              <a:grpSpLocks/>
            </p:cNvGrpSpPr>
            <p:nvPr/>
          </p:nvGrpSpPr>
          <p:grpSpPr bwMode="auto">
            <a:xfrm>
              <a:off x="4274919" y="2437798"/>
              <a:ext cx="990600" cy="762000"/>
              <a:chOff x="960" y="2064"/>
              <a:chExt cx="624" cy="480"/>
            </a:xfrm>
          </p:grpSpPr>
          <p:sp>
            <p:nvSpPr>
              <p:cNvPr id="82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31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4" name="Group 290"/>
            <p:cNvGrpSpPr>
              <a:grpSpLocks/>
            </p:cNvGrpSpPr>
            <p:nvPr/>
          </p:nvGrpSpPr>
          <p:grpSpPr bwMode="auto">
            <a:xfrm>
              <a:off x="2284194" y="3204560"/>
              <a:ext cx="990600" cy="762000"/>
              <a:chOff x="960" y="2064"/>
              <a:chExt cx="624" cy="480"/>
            </a:xfrm>
          </p:grpSpPr>
          <p:sp>
            <p:nvSpPr>
              <p:cNvPr id="80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81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6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5" name="Group 290"/>
            <p:cNvGrpSpPr>
              <a:grpSpLocks/>
            </p:cNvGrpSpPr>
            <p:nvPr/>
          </p:nvGrpSpPr>
          <p:grpSpPr bwMode="auto">
            <a:xfrm>
              <a:off x="3274794" y="3204560"/>
              <a:ext cx="990600" cy="762000"/>
              <a:chOff x="960" y="2064"/>
              <a:chExt cx="624" cy="480"/>
            </a:xfrm>
          </p:grpSpPr>
          <p:sp>
            <p:nvSpPr>
              <p:cNvPr id="78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31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6" name="Group 290"/>
            <p:cNvGrpSpPr>
              <a:grpSpLocks/>
            </p:cNvGrpSpPr>
            <p:nvPr/>
          </p:nvGrpSpPr>
          <p:grpSpPr bwMode="auto">
            <a:xfrm>
              <a:off x="4265394" y="3204560"/>
              <a:ext cx="990600" cy="762000"/>
              <a:chOff x="960" y="2064"/>
              <a:chExt cx="624" cy="480"/>
            </a:xfrm>
          </p:grpSpPr>
          <p:sp>
            <p:nvSpPr>
              <p:cNvPr id="76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6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7" name="Group 290"/>
            <p:cNvGrpSpPr>
              <a:grpSpLocks/>
            </p:cNvGrpSpPr>
            <p:nvPr/>
          </p:nvGrpSpPr>
          <p:grpSpPr bwMode="auto">
            <a:xfrm>
              <a:off x="5255994" y="3204560"/>
              <a:ext cx="990600" cy="762000"/>
              <a:chOff x="960" y="2064"/>
              <a:chExt cx="624" cy="480"/>
            </a:xfrm>
          </p:grpSpPr>
          <p:sp>
            <p:nvSpPr>
              <p:cNvPr id="74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31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</a:p>
            </p:txBody>
          </p:sp>
        </p:grpSp>
        <p:grpSp>
          <p:nvGrpSpPr>
            <p:cNvPr id="38" name="Group 290"/>
            <p:cNvGrpSpPr>
              <a:grpSpLocks/>
            </p:cNvGrpSpPr>
            <p:nvPr/>
          </p:nvGrpSpPr>
          <p:grpSpPr bwMode="auto">
            <a:xfrm>
              <a:off x="2284194" y="4728560"/>
              <a:ext cx="990600" cy="762000"/>
              <a:chOff x="960" y="2064"/>
              <a:chExt cx="624" cy="480"/>
            </a:xfrm>
          </p:grpSpPr>
          <p:sp>
            <p:nvSpPr>
              <p:cNvPr id="72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31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9" name="Group 290"/>
            <p:cNvGrpSpPr>
              <a:grpSpLocks/>
            </p:cNvGrpSpPr>
            <p:nvPr/>
          </p:nvGrpSpPr>
          <p:grpSpPr bwMode="auto">
            <a:xfrm>
              <a:off x="4265394" y="3955448"/>
              <a:ext cx="990600" cy="762000"/>
              <a:chOff x="960" y="2064"/>
              <a:chExt cx="624" cy="480"/>
            </a:xfrm>
          </p:grpSpPr>
          <p:sp>
            <p:nvSpPr>
              <p:cNvPr id="70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31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M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0" name="Group 290"/>
            <p:cNvGrpSpPr>
              <a:grpSpLocks/>
            </p:cNvGrpSpPr>
            <p:nvPr/>
          </p:nvGrpSpPr>
          <p:grpSpPr bwMode="auto">
            <a:xfrm>
              <a:off x="5255994" y="3955448"/>
              <a:ext cx="990600" cy="762000"/>
              <a:chOff x="960" y="2064"/>
              <a:chExt cx="624" cy="480"/>
            </a:xfrm>
          </p:grpSpPr>
          <p:sp>
            <p:nvSpPr>
              <p:cNvPr id="68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6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</a:p>
            </p:txBody>
          </p:sp>
        </p:grpSp>
        <p:grpSp>
          <p:nvGrpSpPr>
            <p:cNvPr id="41" name="Group 290"/>
            <p:cNvGrpSpPr>
              <a:grpSpLocks/>
            </p:cNvGrpSpPr>
            <p:nvPr/>
          </p:nvGrpSpPr>
          <p:grpSpPr bwMode="auto">
            <a:xfrm>
              <a:off x="4265394" y="4722210"/>
              <a:ext cx="990600" cy="762000"/>
              <a:chOff x="960" y="2060"/>
              <a:chExt cx="624" cy="480"/>
            </a:xfrm>
          </p:grpSpPr>
          <p:sp>
            <p:nvSpPr>
              <p:cNvPr id="66" name="Rectangle 266"/>
              <p:cNvSpPr>
                <a:spLocks noChangeArrowheads="1"/>
              </p:cNvSpPr>
              <p:nvPr/>
            </p:nvSpPr>
            <p:spPr bwMode="auto">
              <a:xfrm>
                <a:off x="960" y="2060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67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6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0</a:t>
                </a:r>
                <a:endPara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2" name="Group 290"/>
            <p:cNvGrpSpPr>
              <a:grpSpLocks/>
            </p:cNvGrpSpPr>
            <p:nvPr/>
          </p:nvGrpSpPr>
          <p:grpSpPr bwMode="auto">
            <a:xfrm>
              <a:off x="5265519" y="4722210"/>
              <a:ext cx="990600" cy="762000"/>
              <a:chOff x="960" y="2064"/>
              <a:chExt cx="624" cy="480"/>
            </a:xfrm>
          </p:grpSpPr>
          <p:sp>
            <p:nvSpPr>
              <p:cNvPr id="64" name="Rectangle 266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Text Box 267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6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</a:p>
            </p:txBody>
          </p:sp>
        </p:grpSp>
        <p:grpSp>
          <p:nvGrpSpPr>
            <p:cNvPr id="43" name="Group 354"/>
            <p:cNvGrpSpPr>
              <a:grpSpLocks/>
            </p:cNvGrpSpPr>
            <p:nvPr/>
          </p:nvGrpSpPr>
          <p:grpSpPr bwMode="auto">
            <a:xfrm>
              <a:off x="5262344" y="2442560"/>
              <a:ext cx="990600" cy="762000"/>
              <a:chOff x="7058976" y="3041753"/>
              <a:chExt cx="990600" cy="762000"/>
            </a:xfrm>
          </p:grpSpPr>
          <p:grpSp>
            <p:nvGrpSpPr>
              <p:cNvPr id="60" name="Group 290"/>
              <p:cNvGrpSpPr>
                <a:grpSpLocks/>
              </p:cNvGrpSpPr>
              <p:nvPr/>
            </p:nvGrpSpPr>
            <p:grpSpPr bwMode="auto">
              <a:xfrm>
                <a:off x="7058976" y="3041753"/>
                <a:ext cx="990600" cy="762000"/>
                <a:chOff x="960" y="2064"/>
                <a:chExt cx="624" cy="480"/>
              </a:xfrm>
            </p:grpSpPr>
            <p:sp>
              <p:nvSpPr>
                <p:cNvPr id="62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3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265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Rectangle 353"/>
              <p:cNvSpPr>
                <a:spLocks noChangeArrowheads="1"/>
              </p:cNvSpPr>
              <p:nvPr/>
            </p:nvSpPr>
            <p:spPr bwMode="auto">
              <a:xfrm>
                <a:off x="7358689" y="3207220"/>
                <a:ext cx="538818" cy="418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Group 360"/>
            <p:cNvGrpSpPr>
              <a:grpSpLocks/>
            </p:cNvGrpSpPr>
            <p:nvPr/>
          </p:nvGrpSpPr>
          <p:grpSpPr bwMode="auto">
            <a:xfrm>
              <a:off x="2274669" y="3966560"/>
              <a:ext cx="990600" cy="762000"/>
              <a:chOff x="4072542" y="4565754"/>
              <a:chExt cx="990600" cy="762000"/>
            </a:xfrm>
          </p:grpSpPr>
          <p:grpSp>
            <p:nvGrpSpPr>
              <p:cNvPr id="56" name="Group 290"/>
              <p:cNvGrpSpPr>
                <a:grpSpLocks/>
              </p:cNvGrpSpPr>
              <p:nvPr/>
            </p:nvGrpSpPr>
            <p:grpSpPr bwMode="auto">
              <a:xfrm>
                <a:off x="4072542" y="4565754"/>
                <a:ext cx="990600" cy="762000"/>
                <a:chOff x="960" y="2064"/>
                <a:chExt cx="624" cy="480"/>
              </a:xfrm>
            </p:grpSpPr>
            <p:sp>
              <p:nvSpPr>
                <p:cNvPr id="58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265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7" name="Rectangle 355"/>
              <p:cNvSpPr>
                <a:spLocks noChangeArrowheads="1"/>
              </p:cNvSpPr>
              <p:nvPr/>
            </p:nvSpPr>
            <p:spPr bwMode="auto">
              <a:xfrm>
                <a:off x="4342376" y="4681426"/>
                <a:ext cx="538818" cy="418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Group 359"/>
            <p:cNvGrpSpPr>
              <a:grpSpLocks/>
            </p:cNvGrpSpPr>
            <p:nvPr/>
          </p:nvGrpSpPr>
          <p:grpSpPr bwMode="auto">
            <a:xfrm>
              <a:off x="3274794" y="3957035"/>
              <a:ext cx="990600" cy="762000"/>
              <a:chOff x="5072197" y="4556699"/>
              <a:chExt cx="990600" cy="762000"/>
            </a:xfrm>
          </p:grpSpPr>
          <p:grpSp>
            <p:nvGrpSpPr>
              <p:cNvPr id="52" name="Group 290"/>
              <p:cNvGrpSpPr>
                <a:grpSpLocks/>
              </p:cNvGrpSpPr>
              <p:nvPr/>
            </p:nvGrpSpPr>
            <p:grpSpPr bwMode="auto">
              <a:xfrm>
                <a:off x="5072197" y="4556699"/>
                <a:ext cx="990600" cy="762000"/>
                <a:chOff x="960" y="2064"/>
                <a:chExt cx="624" cy="480"/>
              </a:xfrm>
            </p:grpSpPr>
            <p:sp>
              <p:nvSpPr>
                <p:cNvPr id="54" name="Rectangle 266"/>
                <p:cNvSpPr>
                  <a:spLocks noChangeArrowheads="1"/>
                </p:cNvSpPr>
                <p:nvPr/>
              </p:nvSpPr>
              <p:spPr bwMode="auto">
                <a:xfrm>
                  <a:off x="960" y="206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960" y="2064"/>
                  <a:ext cx="265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0</a:t>
                  </a:r>
                  <a:endParaRPr kumimoji="0" lang="en-GB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Rectangle 356"/>
              <p:cNvSpPr>
                <a:spLocks noChangeArrowheads="1"/>
              </p:cNvSpPr>
              <p:nvPr/>
            </p:nvSpPr>
            <p:spPr bwMode="auto">
              <a:xfrm>
                <a:off x="5356363" y="4681407"/>
                <a:ext cx="538818" cy="418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6" name="Group 358"/>
            <p:cNvGrpSpPr>
              <a:grpSpLocks/>
            </p:cNvGrpSpPr>
            <p:nvPr/>
          </p:nvGrpSpPr>
          <p:grpSpPr bwMode="auto">
            <a:xfrm>
              <a:off x="3274794" y="4728560"/>
              <a:ext cx="990600" cy="762000"/>
              <a:chOff x="5072196" y="5327753"/>
              <a:chExt cx="990600" cy="762000"/>
            </a:xfrm>
          </p:grpSpPr>
          <p:grpSp>
            <p:nvGrpSpPr>
              <p:cNvPr id="48" name="Group 290"/>
              <p:cNvGrpSpPr>
                <a:grpSpLocks/>
              </p:cNvGrpSpPr>
              <p:nvPr/>
            </p:nvGrpSpPr>
            <p:grpSpPr bwMode="auto">
              <a:xfrm>
                <a:off x="5072196" y="5327753"/>
                <a:ext cx="990600" cy="762000"/>
                <a:chOff x="-384" y="2448"/>
                <a:chExt cx="624" cy="480"/>
              </a:xfrm>
            </p:grpSpPr>
            <p:sp>
              <p:nvSpPr>
                <p:cNvPr id="50" name="Rectangle 266"/>
                <p:cNvSpPr>
                  <a:spLocks noChangeArrowheads="1"/>
                </p:cNvSpPr>
                <p:nvPr/>
              </p:nvSpPr>
              <p:spPr bwMode="auto">
                <a:xfrm>
                  <a:off x="-384" y="2448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1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-384" y="2462"/>
                  <a:ext cx="265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altLang="id-ID" sz="1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</a:p>
              </p:txBody>
            </p:sp>
          </p:grpSp>
          <p:sp>
            <p:nvSpPr>
              <p:cNvPr id="49" name="Rectangle 357"/>
              <p:cNvSpPr>
                <a:spLocks noChangeArrowheads="1"/>
              </p:cNvSpPr>
              <p:nvPr/>
            </p:nvSpPr>
            <p:spPr bwMode="auto">
              <a:xfrm>
                <a:off x="5356364" y="5469082"/>
                <a:ext cx="538818" cy="418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kumimoji="0" lang="en-US" altLang="id-ID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7" name="Rectangle 63"/>
            <p:cNvSpPr>
              <a:spLocks noChangeArrowheads="1"/>
            </p:cNvSpPr>
            <p:nvPr/>
          </p:nvSpPr>
          <p:spPr bwMode="auto">
            <a:xfrm>
              <a:off x="2619156" y="2599724"/>
              <a:ext cx="406011" cy="418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174" name="TextBox 173"/>
          <p:cNvSpPr txBox="1">
            <a:spLocks noChangeArrowheads="1"/>
          </p:cNvSpPr>
          <p:nvPr/>
        </p:nvSpPr>
        <p:spPr bwMode="auto">
          <a:xfrm>
            <a:off x="4723488" y="6272213"/>
            <a:ext cx="4298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Biaya</a:t>
            </a:r>
            <a:r>
              <a:rPr kumimoji="0" lang="en-US" altLang="id-ID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 = 10(3) + 10(2) + 10(1) = 60</a:t>
            </a:r>
            <a:endParaRPr kumimoji="0" lang="en-US" altLang="id-ID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75" name="Multiply 174"/>
          <p:cNvSpPr/>
          <p:nvPr/>
        </p:nvSpPr>
        <p:spPr bwMode="auto">
          <a:xfrm>
            <a:off x="5764888" y="2654300"/>
            <a:ext cx="457200" cy="503238"/>
          </a:xfrm>
          <a:prstGeom prst="mathMultiply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76" name="Multiply 175"/>
          <p:cNvSpPr/>
          <p:nvPr/>
        </p:nvSpPr>
        <p:spPr bwMode="auto">
          <a:xfrm>
            <a:off x="6406238" y="3105150"/>
            <a:ext cx="457200" cy="504825"/>
          </a:xfrm>
          <a:prstGeom prst="mathMultiply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77" name="Multiply 176"/>
          <p:cNvSpPr/>
          <p:nvPr/>
        </p:nvSpPr>
        <p:spPr bwMode="auto">
          <a:xfrm>
            <a:off x="7084101" y="3641725"/>
            <a:ext cx="457200" cy="504825"/>
          </a:xfrm>
          <a:prstGeom prst="mathMultiply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78" name="Multiply 177"/>
          <p:cNvSpPr/>
          <p:nvPr/>
        </p:nvSpPr>
        <p:spPr bwMode="auto">
          <a:xfrm>
            <a:off x="5744251" y="2159000"/>
            <a:ext cx="457200" cy="504825"/>
          </a:xfrm>
          <a:prstGeom prst="mathMultiply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80" name="Rectangle 179"/>
          <p:cNvSpPr>
            <a:spLocks noChangeArrowheads="1"/>
          </p:cNvSpPr>
          <p:nvPr/>
        </p:nvSpPr>
        <p:spPr bwMode="auto">
          <a:xfrm>
            <a:off x="4645701" y="5583238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8288" indent="-2682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68288" marR="0" lvl="0" indent="-2682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Pengiriman dengan jumlah barang = 0 dihilangkan (S1</a:t>
            </a: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D2)</a:t>
            </a:r>
            <a:endParaRPr kumimoji="0" lang="en-US" altLang="id-ID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28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1" grpId="0"/>
      <p:bldP spid="22" grpId="0"/>
      <p:bldP spid="24" grpId="0"/>
      <p:bldP spid="25" grpId="0"/>
      <p:bldP spid="27" grpId="0"/>
      <p:bldP spid="28" grpId="0"/>
      <p:bldP spid="174" grpId="0"/>
      <p:bldP spid="175" grpId="0" animBg="1"/>
      <p:bldP spid="176" grpId="0" animBg="1"/>
      <p:bldP spid="177" grpId="0" animBg="1"/>
      <p:bldP spid="1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6.3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1930400"/>
            <a:ext cx="7493374" cy="4308276"/>
            <a:chOff x="3991351" y="3022091"/>
            <a:chExt cx="4209297" cy="24201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495" y="3022091"/>
              <a:ext cx="4191009" cy="81381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351" y="3854194"/>
              <a:ext cx="4209297" cy="15880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589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59657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18" y="1074056"/>
            <a:ext cx="7415470" cy="5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10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54742" y="685633"/>
            <a:ext cx="7518400" cy="5676148"/>
            <a:chOff x="4003543" y="2814827"/>
            <a:chExt cx="4184913" cy="31594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3543" y="2814827"/>
              <a:ext cx="4184913" cy="122834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6338" y="4105873"/>
              <a:ext cx="2179324" cy="186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19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51" y="1865085"/>
            <a:ext cx="8552670" cy="31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01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9" y="648649"/>
            <a:ext cx="6444342" cy="573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97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9" y="1995713"/>
            <a:ext cx="9228976" cy="292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05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91" y="486228"/>
            <a:ext cx="7476818" cy="579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80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03" y="1545770"/>
            <a:ext cx="5213250" cy="42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23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6.3 Soal Tidak Seimbang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Sama seperti penyelesaian masalah transportasi, kasus tidak seimbang dalam masalah transshipment diselesaikan dengan </a:t>
            </a:r>
            <a:r>
              <a:rPr lang="id-ID" b="1" dirty="0"/>
              <a:t>menambah sumber atau tujuan semu.</a:t>
            </a:r>
          </a:p>
          <a:p>
            <a:endParaRPr lang="id-ID" b="1" dirty="0"/>
          </a:p>
          <a:p>
            <a:r>
              <a:rPr lang="id-ID" dirty="0"/>
              <a:t>Biaya pengiriman dari sumber semu (atau ke tujuan semu) = 0 </a:t>
            </a:r>
          </a:p>
        </p:txBody>
      </p:sp>
    </p:spTree>
    <p:extLst>
      <p:ext uri="{BB962C8B-B14F-4D97-AF65-F5344CB8AC3E}">
        <p14:creationId xmlns:p14="http://schemas.microsoft.com/office/powerpoint/2010/main" val="161691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6.1 Transshipment Sebagai Perluasan Masalah Transportasi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Masalah transshipment (pengapalan) merupakan perluasan dari masalah transportasi.</a:t>
            </a:r>
          </a:p>
          <a:p>
            <a:endParaRPr lang="id-ID" dirty="0"/>
          </a:p>
          <a:p>
            <a:r>
              <a:rPr lang="id-ID" dirty="0"/>
              <a:t>Dalam masalah transportasi, barang dikirim langsung dari sumber ke tujuan untuk meminimumkan total biaya pengiriman.</a:t>
            </a:r>
          </a:p>
          <a:p>
            <a:endParaRPr lang="id-ID" dirty="0"/>
          </a:p>
          <a:p>
            <a:r>
              <a:rPr lang="id-ID" dirty="0"/>
              <a:t>Dalam transshipment, pengiriman </a:t>
            </a:r>
            <a:r>
              <a:rPr lang="id-ID" b="1" dirty="0"/>
              <a:t>tidak harus</a:t>
            </a:r>
            <a:r>
              <a:rPr lang="id-ID" dirty="0"/>
              <a:t> dilakukan secara langsung, tetapi boleh dilewatkan ke satu atau beberapa tempat perantara (</a:t>
            </a:r>
            <a:r>
              <a:rPr lang="id-ID" i="1" dirty="0"/>
              <a:t>junction</a:t>
            </a:r>
            <a:r>
              <a:rPr lang="id-ID" dirty="0"/>
              <a:t>).</a:t>
            </a:r>
            <a:endParaRPr lang="id-ID" i="1" dirty="0"/>
          </a:p>
        </p:txBody>
      </p:sp>
    </p:spTree>
    <p:extLst>
      <p:ext uri="{BB962C8B-B14F-4D97-AF65-F5344CB8AC3E}">
        <p14:creationId xmlns:p14="http://schemas.microsoft.com/office/powerpoint/2010/main" val="91082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6.4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21542"/>
            <a:ext cx="7392192" cy="36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07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90914"/>
            <a:ext cx="819253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58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89844"/>
            <a:ext cx="8596668" cy="1366386"/>
          </a:xfrm>
        </p:spPr>
        <p:txBody>
          <a:bodyPr/>
          <a:lstStyle/>
          <a:p>
            <a:r>
              <a:rPr lang="id-ID" dirty="0"/>
              <a:t>Biaya pengiriman antar 2 titik ditentukan dengan biaya pengiriman ke tujuan semu = 0.</a:t>
            </a:r>
          </a:p>
          <a:p>
            <a:r>
              <a:rPr lang="id-ID" b="1" dirty="0"/>
              <a:t>Tabel 6.6 menunjukkan tabel awal transportasi dan penyelesaian awal dengan metode Vogel.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92" y="1727200"/>
            <a:ext cx="6188872" cy="49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24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01488" y="204398"/>
            <a:ext cx="7112000" cy="6449646"/>
            <a:chOff x="3994399" y="3003803"/>
            <a:chExt cx="4203201" cy="38117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4399" y="3003803"/>
              <a:ext cx="4203201" cy="8503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8072" y="3874227"/>
              <a:ext cx="3355855" cy="2941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632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17279"/>
            <a:ext cx="8596668" cy="2251754"/>
          </a:xfrm>
        </p:spPr>
        <p:txBody>
          <a:bodyPr/>
          <a:lstStyle/>
          <a:p>
            <a:r>
              <a:rPr lang="id-ID" dirty="0"/>
              <a:t>Tabel 6.7 menunjukkan optimalitas Tabel 6.6 dengan mengambil </a:t>
            </a:r>
            <a:r>
              <a:rPr lang="id-ID" b="1" dirty="0"/>
              <a:t>u</a:t>
            </a:r>
            <a:r>
              <a:rPr lang="id-ID" b="1" baseline="-25000" dirty="0"/>
              <a:t>3</a:t>
            </a:r>
            <a:r>
              <a:rPr lang="id-ID" b="1" dirty="0"/>
              <a:t> = 0</a:t>
            </a:r>
          </a:p>
          <a:p>
            <a:r>
              <a:rPr lang="id-ID" b="1" dirty="0"/>
              <a:t>Ternyata penyelesaian awal sudah optimal sehingga tidak perlu direvisi lagi</a:t>
            </a:r>
            <a:r>
              <a:rPr lang="id-ID" dirty="0"/>
              <a:t>.</a:t>
            </a:r>
          </a:p>
          <a:p>
            <a:r>
              <a:rPr lang="id-ID" dirty="0"/>
              <a:t>Jika dikembalikan ke masalah semula, maka didapatkan distribusi pengiriman barang seperti pada Gambar 6.7.</a:t>
            </a:r>
          </a:p>
          <a:p>
            <a:r>
              <a:rPr lang="id-ID" dirty="0"/>
              <a:t>Di titik-1 barang tersisa 75 unit (dikirim ke tujuan semu).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23" y="2924628"/>
            <a:ext cx="5442724" cy="33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14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6.4 Kasus-Kasus Khusus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27297"/>
          </a:xfrm>
        </p:spPr>
        <p:txBody>
          <a:bodyPr/>
          <a:lstStyle/>
          <a:p>
            <a:r>
              <a:rPr lang="id-ID" dirty="0"/>
              <a:t>Pada prinsipnya setelah masalah transshipment dijadikan tabel transportasi maka semua kasus khusus yang terjadi pada masalah transportasi juga berlaku pada masalah transshipment.</a:t>
            </a:r>
          </a:p>
          <a:p>
            <a:endParaRPr lang="id-ID" dirty="0"/>
          </a:p>
          <a:p>
            <a:pPr>
              <a:buFont typeface="+mj-lt"/>
              <a:buAutoNum type="arabicPeriod"/>
            </a:pPr>
            <a:r>
              <a:rPr lang="id-ID" dirty="0"/>
              <a:t>Alternatif penyelesaian terjadi jika pada tabel optimalnya ada sel dengan nilai </a:t>
            </a:r>
            <a:r>
              <a:rPr lang="id-ID" b="1" dirty="0"/>
              <a:t>c</a:t>
            </a:r>
            <a:r>
              <a:rPr lang="id-ID" b="1" baseline="-25000" dirty="0"/>
              <a:t>ij</a:t>
            </a:r>
            <a:r>
              <a:rPr lang="id-ID" b="1" dirty="0"/>
              <a:t> – u</a:t>
            </a:r>
            <a:r>
              <a:rPr lang="id-ID" b="1" baseline="-25000" dirty="0"/>
              <a:t>i</a:t>
            </a:r>
            <a:r>
              <a:rPr lang="id-ID" b="1" dirty="0"/>
              <a:t> – v</a:t>
            </a:r>
            <a:r>
              <a:rPr lang="id-ID" b="1" baseline="-25000" dirty="0"/>
              <a:t>j</a:t>
            </a:r>
            <a:r>
              <a:rPr lang="id-ID" b="1" dirty="0"/>
              <a:t> = 0</a:t>
            </a:r>
            <a:r>
              <a:rPr lang="id-ID" dirty="0"/>
              <a:t>. Alternatif didapatkan dengan “memaksa” sel tersebut menjadi basis (diisi dengan kuantitas).</a:t>
            </a:r>
          </a:p>
          <a:p>
            <a:pPr>
              <a:buFont typeface="+mj-lt"/>
              <a:buAutoNum type="arabicPeriod"/>
            </a:pPr>
            <a:endParaRPr lang="id-ID" dirty="0"/>
          </a:p>
          <a:p>
            <a:pPr>
              <a:buFont typeface="+mj-lt"/>
              <a:buAutoNum type="arabicPeriod"/>
            </a:pPr>
            <a:r>
              <a:rPr lang="id-ID" b="1" dirty="0"/>
              <a:t>Untuk menyelesaikan soal memaksimumkan</a:t>
            </a:r>
            <a:r>
              <a:rPr lang="id-ID" dirty="0"/>
              <a:t>, maka masalah terlebih dahulu dikembalikan ke masalah meminimumkan dengan mengubah biaya pengiriman dengan negatifnya (</a:t>
            </a:r>
            <a:r>
              <a:rPr lang="id-ID" b="1" dirty="0"/>
              <a:t>kecuali </a:t>
            </a:r>
            <a:r>
              <a:rPr lang="id-ID" dirty="0"/>
              <a:t>biaya = M yang tidak dinegatifkan). </a:t>
            </a:r>
          </a:p>
        </p:txBody>
      </p:sp>
    </p:spTree>
    <p:extLst>
      <p:ext uri="{BB962C8B-B14F-4D97-AF65-F5344CB8AC3E}">
        <p14:creationId xmlns:p14="http://schemas.microsoft.com/office/powerpoint/2010/main" val="1931530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911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id-ID" sz="6000" b="1" dirty="0"/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117636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6.1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9" y="2490238"/>
            <a:ext cx="9339158" cy="257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90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37" y="1299028"/>
            <a:ext cx="8528098" cy="44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5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334171"/>
            <a:ext cx="8244114" cy="616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0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7868" y="1749983"/>
            <a:ext cx="8430778" cy="2952646"/>
            <a:chOff x="4003543" y="3015995"/>
            <a:chExt cx="4184913" cy="1465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3543" y="3015995"/>
              <a:ext cx="4184913" cy="8260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6591" y="3856804"/>
              <a:ext cx="4178817" cy="624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10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6.2 Penyelesaian Masalah Transshipment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Seperti masalah transportasi, tujuan transshipment adalah mengatur pengiriman agar total biaya seminimum mungkin.</a:t>
            </a:r>
          </a:p>
          <a:p>
            <a:endParaRPr lang="id-ID" dirty="0"/>
          </a:p>
          <a:p>
            <a:r>
              <a:rPr lang="id-ID" dirty="0"/>
              <a:t>Penyelesaian dilakukan dengan mengubah masalah transhippment menjadi masalah transportasi, dan kemudian menyelesaikannya dengan algoritma transportasi</a:t>
            </a:r>
          </a:p>
        </p:txBody>
      </p:sp>
    </p:spTree>
    <p:extLst>
      <p:ext uri="{BB962C8B-B14F-4D97-AF65-F5344CB8AC3E}">
        <p14:creationId xmlns:p14="http://schemas.microsoft.com/office/powerpoint/2010/main" val="179807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619" y="389847"/>
            <a:ext cx="8596668" cy="713240"/>
          </a:xfrm>
        </p:spPr>
        <p:txBody>
          <a:bodyPr/>
          <a:lstStyle/>
          <a:p>
            <a:r>
              <a:rPr lang="id-ID" b="1" dirty="0"/>
              <a:t>Transformasi masalah transshipment ke masalah transportasi meliputi beberapa bagian, antara lain: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1" y="1103087"/>
            <a:ext cx="7525036" cy="560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468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7066</TotalTime>
  <Words>1467</Words>
  <Application>Microsoft Office PowerPoint</Application>
  <PresentationFormat>Widescreen</PresentationFormat>
  <Paragraphs>659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Narrow</vt:lpstr>
      <vt:lpstr>Calibri</vt:lpstr>
      <vt:lpstr>Times New Roman</vt:lpstr>
      <vt:lpstr>Trebuchet MS</vt:lpstr>
      <vt:lpstr>Wingdings 3</vt:lpstr>
      <vt:lpstr>Facet</vt:lpstr>
      <vt:lpstr>Riset Operasional Pertemuan 9:  “Transshipment”</vt:lpstr>
      <vt:lpstr>PowerPoint Presentation</vt:lpstr>
      <vt:lpstr>6.1 Transshipment Sebagai Perluasan Masalah Transportasi</vt:lpstr>
      <vt:lpstr>Contoh 6.1</vt:lpstr>
      <vt:lpstr>PowerPoint Presentation</vt:lpstr>
      <vt:lpstr>PowerPoint Presentation</vt:lpstr>
      <vt:lpstr>PowerPoint Presentation</vt:lpstr>
      <vt:lpstr>6.2 Penyelesaian Masalah Transshipment</vt:lpstr>
      <vt:lpstr>PowerPoint Presentation</vt:lpstr>
      <vt:lpstr>PowerPoint Presentation</vt:lpstr>
      <vt:lpstr>Contoh 6.2</vt:lpstr>
      <vt:lpstr>Penyelesaian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6.3</vt:lpstr>
      <vt:lpstr>Penyelesaian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6.3 Soal Tidak Seimbang</vt:lpstr>
      <vt:lpstr>Contoh 6.4</vt:lpstr>
      <vt:lpstr>Penyelesaian</vt:lpstr>
      <vt:lpstr>PowerPoint Presentation</vt:lpstr>
      <vt:lpstr>PowerPoint Presentation</vt:lpstr>
      <vt:lpstr>PowerPoint Presentation</vt:lpstr>
      <vt:lpstr>6.4 Kasus-Kasus Khusus</vt:lpstr>
      <vt:lpstr>SELESAI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dan Pemrograman 1 “Dasar Pemrograman C++”</dc:title>
  <dc:creator>4L134R</dc:creator>
  <cp:lastModifiedBy>mohal</cp:lastModifiedBy>
  <cp:revision>439</cp:revision>
  <dcterms:created xsi:type="dcterms:W3CDTF">2016-07-29T15:07:22Z</dcterms:created>
  <dcterms:modified xsi:type="dcterms:W3CDTF">2020-11-01T05:56:20Z</dcterms:modified>
</cp:coreProperties>
</file>